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6" r:id="rId2"/>
    <p:sldId id="287" r:id="rId3"/>
    <p:sldId id="258" r:id="rId4"/>
    <p:sldId id="284" r:id="rId5"/>
    <p:sldId id="265" r:id="rId6"/>
    <p:sldId id="281" r:id="rId7"/>
    <p:sldId id="273" r:id="rId8"/>
    <p:sldId id="282" r:id="rId9"/>
    <p:sldId id="274" r:id="rId10"/>
    <p:sldId id="283" r:id="rId11"/>
    <p:sldId id="301" r:id="rId12"/>
    <p:sldId id="302" r:id="rId13"/>
    <p:sldId id="304" r:id="rId14"/>
    <p:sldId id="305" r:id="rId15"/>
    <p:sldId id="306" r:id="rId16"/>
    <p:sldId id="307" r:id="rId17"/>
    <p:sldId id="295" r:id="rId18"/>
    <p:sldId id="296" r:id="rId19"/>
    <p:sldId id="288" r:id="rId20"/>
    <p:sldId id="312" r:id="rId21"/>
    <p:sldId id="309" r:id="rId22"/>
  </p:sldIdLst>
  <p:sldSz cx="18288000" cy="10287000"/>
  <p:notesSz cx="6858000" cy="9144000"/>
  <p:embeddedFontLst>
    <p:embeddedFont>
      <p:font typeface="Calibri" pitchFamily="34" charset="0"/>
      <p:regular r:id="rId24"/>
      <p:bold r:id="rId25"/>
      <p:italic r:id="rId26"/>
      <p:boldItalic r:id="rId27"/>
    </p:embeddedFont>
    <p:embeddedFont>
      <p:font typeface="Georgia" pitchFamily="18"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B9B9"/>
    <a:srgbClr val="2B22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78700" autoAdjust="0"/>
  </p:normalViewPr>
  <p:slideViewPr>
    <p:cSldViewPr>
      <p:cViewPr varScale="1">
        <p:scale>
          <a:sx n="77" d="100"/>
          <a:sy n="77" d="100"/>
        </p:scale>
        <p:origin x="-2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28;&#913;&#925;&#913;&#915;&#921;&#937;&#932;&#919;&#931;%20&#922;&#927;&#933;&#914;&#917;&#923;&#919;&#931;\Downloads\&#960;\&#920;&#949;&#963;&#963;&#945;&#955;&#943;&#945;\&#920;&#949;&#963;&#963;&#945;&#955;&#943;&#9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clustered"/>
        <c:ser>
          <c:idx val="0"/>
          <c:order val="0"/>
          <c:spPr>
            <a:solidFill>
              <a:schemeClr val="accent1"/>
            </a:solidFill>
            <a:ln>
              <a:noFill/>
            </a:ln>
            <a:effectLst/>
            <a:scene3d>
              <a:camera prst="orthographicFront"/>
              <a:lightRig rig="threePt" dir="t"/>
            </a:scene3d>
            <a:sp3d>
              <a:bevelT/>
            </a:sp3d>
          </c:spPr>
          <c:dPt>
            <c:idx val="1"/>
            <c:spPr>
              <a:solidFill>
                <a:srgbClr val="FF0000"/>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700C-4437-9F95-F654E75F1051}"/>
              </c:ext>
            </c:extLst>
          </c:dPt>
          <c:dPt>
            <c:idx val="2"/>
            <c:spPr>
              <a:solidFill>
                <a:schemeClr val="accent6">
                  <a:lumMod val="60000"/>
                  <a:lumOff val="40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700C-4437-9F95-F654E75F1051}"/>
              </c:ext>
            </c:extLst>
          </c:dPt>
          <c:dPt>
            <c:idx val="3"/>
            <c:spPr>
              <a:solidFill>
                <a:schemeClr val="tx2">
                  <a:lumMod val="75000"/>
                </a:schemeClr>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700C-4437-9F95-F654E75F1051}"/>
              </c:ext>
            </c:extLst>
          </c:dPt>
          <c:dPt>
            <c:idx val="4"/>
            <c:spPr>
              <a:solidFill>
                <a:srgbClr val="002060"/>
              </a:solidFill>
              <a:ln>
                <a:no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700C-4437-9F95-F654E75F1051}"/>
              </c:ext>
            </c:extLst>
          </c:dPt>
          <c:dLbls>
            <c:spPr>
              <a:noFill/>
              <a:ln>
                <a:noFill/>
              </a:ln>
              <a:effectLst/>
            </c:spPr>
            <c:txPr>
              <a:bodyPr rot="0" vert="horz"/>
              <a:lstStyle/>
              <a:p>
                <a:pPr>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Φύλλο1!$D$3:$D$8</c:f>
              <c:strCache>
                <c:ptCount val="6"/>
                <c:pt idx="0">
                  <c:v>Βοιωτία </c:v>
                </c:pt>
                <c:pt idx="1">
                  <c:v>Εύβοια</c:v>
                </c:pt>
                <c:pt idx="2">
                  <c:v>Ευρυτανία</c:v>
                </c:pt>
                <c:pt idx="3">
                  <c:v>Φθιώτιδα</c:v>
                </c:pt>
                <c:pt idx="4">
                  <c:v>Φωκίδα</c:v>
                </c:pt>
                <c:pt idx="5">
                  <c:v>Περιφέρεια Στερεάς Ελλάδας</c:v>
                </c:pt>
              </c:strCache>
            </c:strRef>
          </c:cat>
          <c:val>
            <c:numRef>
              <c:f>Φύλλο1!$E$3:$E$8</c:f>
              <c:numCache>
                <c:formatCode>General</c:formatCode>
                <c:ptCount val="6"/>
                <c:pt idx="0">
                  <c:v>45.9</c:v>
                </c:pt>
                <c:pt idx="1">
                  <c:v>82.8</c:v>
                </c:pt>
                <c:pt idx="2">
                  <c:v>3.6</c:v>
                </c:pt>
                <c:pt idx="3">
                  <c:v>53.6</c:v>
                </c:pt>
                <c:pt idx="4">
                  <c:v>10.1</c:v>
                </c:pt>
                <c:pt idx="5">
                  <c:v>195.99999999999997</c:v>
                </c:pt>
              </c:numCache>
            </c:numRef>
          </c:val>
          <c:extLst xmlns:c16r2="http://schemas.microsoft.com/office/drawing/2015/06/chart">
            <c:ext xmlns:c16="http://schemas.microsoft.com/office/drawing/2014/chart" uri="{C3380CC4-5D6E-409C-BE32-E72D297353CC}">
              <c16:uniqueId val="{00000008-700C-4437-9F95-F654E75F1051}"/>
            </c:ext>
          </c:extLst>
        </c:ser>
        <c:gapWidth val="219"/>
        <c:axId val="43893504"/>
        <c:axId val="43895040"/>
      </c:barChart>
      <c:catAx>
        <c:axId val="43893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43895040"/>
        <c:crosses val="autoZero"/>
        <c:auto val="1"/>
        <c:lblAlgn val="ctr"/>
        <c:lblOffset val="100"/>
      </c:catAx>
      <c:valAx>
        <c:axId val="43895040"/>
        <c:scaling>
          <c:orientation val="minMax"/>
        </c:scaling>
        <c:delete val="1"/>
        <c:axPos val="l"/>
        <c:numFmt formatCode="General" sourceLinked="1"/>
        <c:majorTickMark val="none"/>
        <c:tickLblPos val="none"/>
        <c:crossAx val="43893504"/>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sz="1800" b="1"/>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224F4-7F2B-4B34-A51C-0D8504306485}" type="datetimeFigureOut">
              <a:rPr lang="el-GR" smtClean="0"/>
              <a:pPr/>
              <a:t>15/4/2021</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CDB90-6738-4FEE-A892-23F6633F7D97}" type="slidenum">
              <a:rPr lang="el-GR" smtClean="0"/>
              <a:pPr/>
              <a:t>‹#›</a:t>
            </a:fld>
            <a:endParaRPr lang="el-GR"/>
          </a:p>
        </p:txBody>
      </p:sp>
    </p:spTree>
    <p:extLst>
      <p:ext uri="{BB962C8B-B14F-4D97-AF65-F5344CB8AC3E}">
        <p14:creationId xmlns="" xmlns:p14="http://schemas.microsoft.com/office/powerpoint/2010/main" val="351682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51CDB90-6738-4FEE-A892-23F6633F7D97}" type="slidenum">
              <a:rPr lang="el-GR" smtClean="0"/>
              <a:pPr/>
              <a:t>1</a:t>
            </a:fld>
            <a:endParaRPr lang="el-GR"/>
          </a:p>
        </p:txBody>
      </p:sp>
    </p:spTree>
    <p:extLst>
      <p:ext uri="{BB962C8B-B14F-4D97-AF65-F5344CB8AC3E}">
        <p14:creationId xmlns="" xmlns:p14="http://schemas.microsoft.com/office/powerpoint/2010/main" val="192999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371600" y="3195640"/>
            <a:ext cx="15544800" cy="2205038"/>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9F50CB2-F3E4-43E2-9CBD-0F79A2285059}" type="datetime1">
              <a:rPr lang="en-US" smtClean="0"/>
              <a:pPr>
                <a:defRPr/>
              </a:pPr>
              <a:t>4/15/2021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AB56AE8B-A7BD-45A1-A3B6-36648F2A0B03}" type="slidenum">
              <a:rPr lang="en-US" altLang="el-GR"/>
              <a:pPr>
                <a:defRP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2F6BB2A6-D228-4D74-894D-065E547D5BF6}" type="datetime1">
              <a:rPr lang="en-US" smtClean="0"/>
              <a:pPr>
                <a:defRPr/>
              </a:pPr>
              <a:t>4/15/2021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59EDAC61-AFBE-4789-8C09-85704D96E190}" type="slidenum">
              <a:rPr lang="en-US" altLang="el-GR"/>
              <a:pPr>
                <a:defRP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26517600" y="619125"/>
            <a:ext cx="8229600" cy="1316593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828800" y="619125"/>
            <a:ext cx="24384000" cy="1316593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071392C7-0532-467A-9296-CE1BAA1570CD}" type="datetime1">
              <a:rPr lang="en-US" smtClean="0"/>
              <a:pPr>
                <a:defRPr/>
              </a:pPr>
              <a:t>4/15/2021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A4C88BE6-EE43-4E9D-96B9-05FFE90BBBEA}"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8DA03EFA-2692-4760-BCC0-818390538084}" type="datetime1">
              <a:rPr lang="en-US" smtClean="0"/>
              <a:pPr>
                <a:defRPr/>
              </a:pPr>
              <a:t>4/15/2021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DF6A4025-B456-44D2-8EFB-D2C2A884D18C}"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44626" y="6610352"/>
            <a:ext cx="15544800" cy="2043113"/>
          </a:xfrm>
        </p:spPr>
        <p:txBody>
          <a:bodyPr anchor="t"/>
          <a:lstStyle>
            <a:lvl1pPr algn="l">
              <a:defRPr sz="7100" b="1" cap="all"/>
            </a:lvl1pPr>
          </a:lstStyle>
          <a:p>
            <a:r>
              <a:rPr lang="el-GR"/>
              <a:t>Kλικ για επεξεργασία του τίτλου</a:t>
            </a:r>
          </a:p>
        </p:txBody>
      </p:sp>
      <p:sp>
        <p:nvSpPr>
          <p:cNvPr id="3" name="2 - Θέση κειμένου"/>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C23CC9C-F6CC-4DFB-823A-A5E8376C3D84}" type="datetime1">
              <a:rPr lang="en-US" smtClean="0"/>
              <a:pPr>
                <a:defRPr/>
              </a:pPr>
              <a:t>4/15/2021</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D9C78671-6D78-41BD-ADB2-05411BB540CE}" type="slidenum">
              <a:rPr lang="en-US" altLang="el-GR"/>
              <a:pPr>
                <a:defRP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8288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184404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24014E3D-8E11-46DD-A92C-486111ED9CFF}" type="datetime1">
              <a:rPr lang="en-US" smtClean="0"/>
              <a:pPr>
                <a:defRPr/>
              </a:pPr>
              <a:t>4/15/2021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3756EF1D-5B05-43A6-8732-C45EC6019745}" type="slidenum">
              <a:rPr lang="en-US" altLang="el-GR"/>
              <a:pPr>
                <a:defRP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11957"/>
            <a:ext cx="16459200" cy="17145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914400" y="3262312"/>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9290053" y="3262312"/>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9C8470B-F2E1-469D-AAF0-1BF812CF7F37}" type="datetime1">
              <a:rPr lang="en-US" smtClean="0"/>
              <a:pPr>
                <a:defRPr/>
              </a:pPr>
              <a:t>4/15/2021</a:t>
            </a:fld>
            <a:endParaRPr lang="en-US"/>
          </a:p>
        </p:txBody>
      </p:sp>
      <p:sp>
        <p:nvSpPr>
          <p:cNvPr id="8" name="4 - Θέση υποσέλιδου"/>
          <p:cNvSpPr>
            <a:spLocks noGrp="1"/>
          </p:cNvSpPr>
          <p:nvPr>
            <p:ph type="ftr" sz="quarter" idx="11"/>
          </p:nvPr>
        </p:nvSpPr>
        <p:spPr/>
        <p:txBody>
          <a:bodyPr/>
          <a:lstStyle>
            <a:lvl1pPr>
              <a:defRPr/>
            </a:lvl1pPr>
          </a:lstStyle>
          <a:p>
            <a:pPr>
              <a:defRPr/>
            </a:pPr>
            <a:endParaRPr lang="en-US"/>
          </a:p>
        </p:txBody>
      </p:sp>
      <p:sp>
        <p:nvSpPr>
          <p:cNvPr id="9" name="5 - Θέση αριθμού διαφάνειας"/>
          <p:cNvSpPr>
            <a:spLocks noGrp="1"/>
          </p:cNvSpPr>
          <p:nvPr>
            <p:ph type="sldNum" sz="quarter" idx="12"/>
          </p:nvPr>
        </p:nvSpPr>
        <p:spPr/>
        <p:txBody>
          <a:bodyPr/>
          <a:lstStyle>
            <a:lvl1pPr>
              <a:defRPr/>
            </a:lvl1pPr>
          </a:lstStyle>
          <a:p>
            <a:pPr>
              <a:defRPr/>
            </a:pPr>
            <a:fld id="{550403E3-CFDD-4F59-8FBF-3CFACDDD14EE}" type="slidenum">
              <a:rPr lang="en-US" altLang="el-GR"/>
              <a:pPr>
                <a:defRP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9DC75F97-2F62-4683-97CF-C10D7D10B4AA}" type="datetime1">
              <a:rPr lang="en-US" smtClean="0"/>
              <a:pPr>
                <a:defRPr/>
              </a:pPr>
              <a:t>4/15/2021</a:t>
            </a:fld>
            <a:endParaRPr lang="en-US"/>
          </a:p>
        </p:txBody>
      </p:sp>
      <p:sp>
        <p:nvSpPr>
          <p:cNvPr id="4" name="4 - Θέση υποσέλιδου"/>
          <p:cNvSpPr>
            <a:spLocks noGrp="1"/>
          </p:cNvSpPr>
          <p:nvPr>
            <p:ph type="ftr" sz="quarter" idx="11"/>
          </p:nvPr>
        </p:nvSpPr>
        <p:spPr/>
        <p:txBody>
          <a:bodyPr/>
          <a:lstStyle>
            <a:lvl1pPr>
              <a:defRPr/>
            </a:lvl1pPr>
          </a:lstStyle>
          <a:p>
            <a:pPr>
              <a:defRPr/>
            </a:pPr>
            <a:endParaRPr lang="en-US"/>
          </a:p>
        </p:txBody>
      </p:sp>
      <p:sp>
        <p:nvSpPr>
          <p:cNvPr id="5" name="5 - Θέση αριθμού διαφάνειας"/>
          <p:cNvSpPr>
            <a:spLocks noGrp="1"/>
          </p:cNvSpPr>
          <p:nvPr>
            <p:ph type="sldNum" sz="quarter" idx="12"/>
          </p:nvPr>
        </p:nvSpPr>
        <p:spPr/>
        <p:txBody>
          <a:bodyPr/>
          <a:lstStyle>
            <a:lvl1pPr>
              <a:defRPr/>
            </a:lvl1pPr>
          </a:lstStyle>
          <a:p>
            <a:pPr>
              <a:defRPr/>
            </a:pPr>
            <a:fld id="{0F41579A-7C81-4F1E-B41B-CBDC4CE7D51D}" type="slidenum">
              <a:rPr lang="en-US" altLang="el-GR"/>
              <a:pPr>
                <a:defRP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214AEFF-E2E4-4BB7-B247-00186C4FC8EC}" type="datetime1">
              <a:rPr lang="en-US" smtClean="0"/>
              <a:pPr>
                <a:defRPr/>
              </a:pPr>
              <a:t>4/15/2021</a:t>
            </a:fld>
            <a:endParaRPr lang="en-US"/>
          </a:p>
        </p:txBody>
      </p:sp>
      <p:sp>
        <p:nvSpPr>
          <p:cNvPr id="3" name="4 - Θέση υποσέλιδου"/>
          <p:cNvSpPr>
            <a:spLocks noGrp="1"/>
          </p:cNvSpPr>
          <p:nvPr>
            <p:ph type="ftr" sz="quarter" idx="11"/>
          </p:nvPr>
        </p:nvSpPr>
        <p:spPr/>
        <p:txBody>
          <a:bodyPr/>
          <a:lstStyle>
            <a:lvl1pPr>
              <a:defRPr/>
            </a:lvl1pPr>
          </a:lstStyle>
          <a:p>
            <a:pPr>
              <a:defRPr/>
            </a:pPr>
            <a:endParaRPr lang="en-US"/>
          </a:p>
        </p:txBody>
      </p:sp>
      <p:sp>
        <p:nvSpPr>
          <p:cNvPr id="4" name="5 - Θέση αριθμού διαφάνειας"/>
          <p:cNvSpPr>
            <a:spLocks noGrp="1"/>
          </p:cNvSpPr>
          <p:nvPr>
            <p:ph type="sldNum" sz="quarter" idx="12"/>
          </p:nvPr>
        </p:nvSpPr>
        <p:spPr/>
        <p:txBody>
          <a:bodyPr/>
          <a:lstStyle>
            <a:lvl1pPr>
              <a:defRPr/>
            </a:lvl1pPr>
          </a:lstStyle>
          <a:p>
            <a:pPr>
              <a:defRPr/>
            </a:pPr>
            <a:fld id="{37D156DE-3078-43B6-9712-5B5E43536B76}" type="slidenum">
              <a:rPr lang="en-US" altLang="el-GR"/>
              <a:pPr>
                <a:defRP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3" y="409575"/>
            <a:ext cx="6016626" cy="1743075"/>
          </a:xfrm>
        </p:spPr>
        <p:txBody>
          <a:bodyPr anchor="b"/>
          <a:lstStyle>
            <a:lvl1pPr algn="l">
              <a:defRPr sz="3600" b="1"/>
            </a:lvl1pPr>
          </a:lstStyle>
          <a:p>
            <a:r>
              <a:rPr lang="el-GR"/>
              <a:t>Kλικ για επεξεργασία του τίτλου</a:t>
            </a:r>
          </a:p>
        </p:txBody>
      </p:sp>
      <p:sp>
        <p:nvSpPr>
          <p:cNvPr id="3" name="2 - Θέση περιεχομένου"/>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EA0BDC6-50AC-4A0D-B998-5D8EF78E5A21}" type="datetime1">
              <a:rPr lang="en-US" smtClean="0"/>
              <a:pPr>
                <a:defRPr/>
              </a:pPr>
              <a:t>4/15/2021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7C006DF1-5863-4DCE-91D2-D409501A7F92}" type="slidenum">
              <a:rPr lang="en-US" altLang="el-GR"/>
              <a:pPr>
                <a:defRP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584576" y="7200900"/>
            <a:ext cx="10972800" cy="850107"/>
          </a:xfrm>
        </p:spPr>
        <p:txBody>
          <a:bodyPr anchor="b"/>
          <a:lstStyle>
            <a:lvl1pPr algn="l">
              <a:defRPr sz="3600" b="1"/>
            </a:lvl1pPr>
          </a:lstStyle>
          <a:p>
            <a:r>
              <a:rPr lang="el-GR"/>
              <a:t>Kλικ για επεξεργασία του τίτλου</a:t>
            </a:r>
          </a:p>
        </p:txBody>
      </p:sp>
      <p:sp>
        <p:nvSpPr>
          <p:cNvPr id="3" name="2 - Θέση εικόνας"/>
          <p:cNvSpPr>
            <a:spLocks noGrp="1"/>
          </p:cNvSpPr>
          <p:nvPr>
            <p:ph type="pic" idx="1"/>
          </p:nvPr>
        </p:nvSpPr>
        <p:spPr>
          <a:xfrm>
            <a:off x="3584576" y="919162"/>
            <a:ext cx="10972800" cy="6172200"/>
          </a:xfrm>
        </p:spPr>
        <p:txBody>
          <a:bodyPr rtlCol="0">
            <a:normAutofit/>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pPr lvl="0"/>
            <a:endParaRPr lang="el-GR" noProof="0"/>
          </a:p>
        </p:txBody>
      </p:sp>
      <p:sp>
        <p:nvSpPr>
          <p:cNvPr id="4" name="3 - Θέση κειμένου"/>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BF9CD7E8-A9FE-4BA5-826D-5CDB80D11F63}" type="datetime1">
              <a:rPr lang="en-US" smtClean="0"/>
              <a:pPr>
                <a:defRPr/>
              </a:pPr>
              <a:t>4/15/2021</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8A408515-FA5B-4C79-9A25-250157BFBCB0}"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914400" y="412750"/>
            <a:ext cx="16459200" cy="1714500"/>
          </a:xfrm>
          <a:prstGeom prst="rect">
            <a:avLst/>
          </a:prstGeom>
          <a:noFill/>
          <a:ln w="9525">
            <a:noFill/>
            <a:miter lim="800000"/>
            <a:headEnd/>
            <a:tailEnd/>
          </a:ln>
        </p:spPr>
        <p:txBody>
          <a:bodyPr vert="horz" wrap="square" lIns="163283" tIns="81642" rIns="163283" bIns="81642"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914400" y="2400300"/>
            <a:ext cx="16459200" cy="6789738"/>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914400" y="9534525"/>
            <a:ext cx="4267200" cy="547688"/>
          </a:xfrm>
          <a:prstGeom prst="rect">
            <a:avLst/>
          </a:prstGeom>
        </p:spPr>
        <p:txBody>
          <a:bodyPr vert="horz" lIns="163283" tIns="81642" rIns="163283" bIns="81642" rtlCol="0" anchor="ctr"/>
          <a:lstStyle>
            <a:lvl1pPr algn="l">
              <a:defRPr sz="2100" smtClean="0">
                <a:solidFill>
                  <a:schemeClr val="tx1">
                    <a:tint val="75000"/>
                  </a:schemeClr>
                </a:solidFill>
              </a:defRPr>
            </a:lvl1pPr>
          </a:lstStyle>
          <a:p>
            <a:pPr>
              <a:defRPr/>
            </a:pPr>
            <a:fld id="{B22BBD04-DC25-40C5-9308-EC56B49FCBCF}" type="datetime1">
              <a:rPr lang="en-US" smtClean="0"/>
              <a:pPr>
                <a:defRPr/>
              </a:pPr>
              <a:t>4/15/2021</a:t>
            </a:fld>
            <a:endParaRPr lang="en-US"/>
          </a:p>
        </p:txBody>
      </p:sp>
      <p:sp>
        <p:nvSpPr>
          <p:cNvPr id="5" name="4 - Θέση υποσέλιδου"/>
          <p:cNvSpPr>
            <a:spLocks noGrp="1"/>
          </p:cNvSpPr>
          <p:nvPr>
            <p:ph type="ftr" sz="quarter" idx="3"/>
          </p:nvPr>
        </p:nvSpPr>
        <p:spPr>
          <a:xfrm>
            <a:off x="6248400" y="9534525"/>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pPr>
              <a:defRPr/>
            </a:pPr>
            <a:endParaRPr lang="en-US"/>
          </a:p>
        </p:txBody>
      </p:sp>
      <p:sp>
        <p:nvSpPr>
          <p:cNvPr id="6" name="5 - Θέση αριθμού διαφάνειας"/>
          <p:cNvSpPr>
            <a:spLocks noGrp="1"/>
          </p:cNvSpPr>
          <p:nvPr>
            <p:ph type="sldNum" sz="quarter" idx="4"/>
          </p:nvPr>
        </p:nvSpPr>
        <p:spPr>
          <a:xfrm>
            <a:off x="13106400" y="9534525"/>
            <a:ext cx="4267200" cy="547688"/>
          </a:xfrm>
          <a:prstGeom prst="rect">
            <a:avLst/>
          </a:prstGeom>
        </p:spPr>
        <p:txBody>
          <a:bodyPr vert="horz" lIns="163283" tIns="81642" rIns="163283" bIns="81642" rtlCol="0" anchor="ctr"/>
          <a:lstStyle>
            <a:lvl1pPr algn="r">
              <a:defRPr sz="2100" smtClean="0">
                <a:solidFill>
                  <a:schemeClr val="tx1">
                    <a:tint val="75000"/>
                  </a:schemeClr>
                </a:solidFill>
              </a:defRPr>
            </a:lvl1pPr>
          </a:lstStyle>
          <a:p>
            <a:pPr>
              <a:defRPr/>
            </a:pPr>
            <a:fld id="{86249BFC-DC6E-4265-AF1C-29DA062A09D1}"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1631950" rtl="0" fontAlgn="base">
        <a:spcBef>
          <a:spcPct val="0"/>
        </a:spcBef>
        <a:spcAft>
          <a:spcPct val="0"/>
        </a:spcAft>
        <a:defRPr sz="7900" kern="1200">
          <a:solidFill>
            <a:schemeClr val="tx1"/>
          </a:solidFill>
          <a:latin typeface="+mj-lt"/>
          <a:ea typeface="+mj-ea"/>
          <a:cs typeface="+mj-cs"/>
        </a:defRPr>
      </a:lvl1pPr>
      <a:lvl2pPr algn="ctr" defTabSz="1631950" rtl="0" fontAlgn="base">
        <a:spcBef>
          <a:spcPct val="0"/>
        </a:spcBef>
        <a:spcAft>
          <a:spcPct val="0"/>
        </a:spcAft>
        <a:defRPr sz="7900">
          <a:solidFill>
            <a:schemeClr val="tx1"/>
          </a:solidFill>
          <a:latin typeface="Calibri" pitchFamily="34" charset="0"/>
        </a:defRPr>
      </a:lvl2pPr>
      <a:lvl3pPr algn="ctr" defTabSz="1631950" rtl="0" fontAlgn="base">
        <a:spcBef>
          <a:spcPct val="0"/>
        </a:spcBef>
        <a:spcAft>
          <a:spcPct val="0"/>
        </a:spcAft>
        <a:defRPr sz="7900">
          <a:solidFill>
            <a:schemeClr val="tx1"/>
          </a:solidFill>
          <a:latin typeface="Calibri" pitchFamily="34" charset="0"/>
        </a:defRPr>
      </a:lvl3pPr>
      <a:lvl4pPr algn="ctr" defTabSz="1631950" rtl="0" fontAlgn="base">
        <a:spcBef>
          <a:spcPct val="0"/>
        </a:spcBef>
        <a:spcAft>
          <a:spcPct val="0"/>
        </a:spcAft>
        <a:defRPr sz="7900">
          <a:solidFill>
            <a:schemeClr val="tx1"/>
          </a:solidFill>
          <a:latin typeface="Calibri" pitchFamily="34" charset="0"/>
        </a:defRPr>
      </a:lvl4pPr>
      <a:lvl5pPr algn="ctr" defTabSz="1631950" rtl="0" fontAlgn="base">
        <a:spcBef>
          <a:spcPct val="0"/>
        </a:spcBef>
        <a:spcAft>
          <a:spcPct val="0"/>
        </a:spcAft>
        <a:defRPr sz="7900">
          <a:solidFill>
            <a:schemeClr val="tx1"/>
          </a:solidFill>
          <a:latin typeface="Calibri" pitchFamily="34" charset="0"/>
        </a:defRPr>
      </a:lvl5pPr>
      <a:lvl6pPr marL="457200" algn="ctr" defTabSz="1631950" rtl="0" fontAlgn="base">
        <a:spcBef>
          <a:spcPct val="0"/>
        </a:spcBef>
        <a:spcAft>
          <a:spcPct val="0"/>
        </a:spcAft>
        <a:defRPr sz="7900">
          <a:solidFill>
            <a:schemeClr val="tx1"/>
          </a:solidFill>
          <a:latin typeface="Calibri" pitchFamily="34" charset="0"/>
        </a:defRPr>
      </a:lvl6pPr>
      <a:lvl7pPr marL="914400" algn="ctr" defTabSz="1631950" rtl="0" fontAlgn="base">
        <a:spcBef>
          <a:spcPct val="0"/>
        </a:spcBef>
        <a:spcAft>
          <a:spcPct val="0"/>
        </a:spcAft>
        <a:defRPr sz="7900">
          <a:solidFill>
            <a:schemeClr val="tx1"/>
          </a:solidFill>
          <a:latin typeface="Calibri" pitchFamily="34" charset="0"/>
        </a:defRPr>
      </a:lvl7pPr>
      <a:lvl8pPr marL="1371600" algn="ctr" defTabSz="1631950" rtl="0" fontAlgn="base">
        <a:spcBef>
          <a:spcPct val="0"/>
        </a:spcBef>
        <a:spcAft>
          <a:spcPct val="0"/>
        </a:spcAft>
        <a:defRPr sz="7900">
          <a:solidFill>
            <a:schemeClr val="tx1"/>
          </a:solidFill>
          <a:latin typeface="Calibri" pitchFamily="34" charset="0"/>
        </a:defRPr>
      </a:lvl8pPr>
      <a:lvl9pPr marL="1828800" algn="ctr" defTabSz="1631950" rtl="0" fontAlgn="base">
        <a:spcBef>
          <a:spcPct val="0"/>
        </a:spcBef>
        <a:spcAft>
          <a:spcPct val="0"/>
        </a:spcAft>
        <a:defRPr sz="7900">
          <a:solidFill>
            <a:schemeClr val="tx1"/>
          </a:solidFill>
          <a:latin typeface="Calibri" pitchFamily="34" charset="0"/>
        </a:defRPr>
      </a:lvl9pPr>
    </p:titleStyle>
    <p:bodyStyle>
      <a:lvl1pPr marL="611188" indent="-611188" algn="l" defTabSz="1631950" rtl="0" fontAlgn="base">
        <a:spcBef>
          <a:spcPct val="20000"/>
        </a:spcBef>
        <a:spcAft>
          <a:spcPct val="0"/>
        </a:spcAft>
        <a:buFont typeface="Arial" charset="0"/>
        <a:buChar char="•"/>
        <a:defRPr sz="5700" kern="1200">
          <a:solidFill>
            <a:schemeClr val="tx1"/>
          </a:solidFill>
          <a:latin typeface="+mn-lt"/>
          <a:ea typeface="+mn-ea"/>
          <a:cs typeface="+mn-cs"/>
        </a:defRPr>
      </a:lvl1pPr>
      <a:lvl2pPr marL="1325563" indent="-509588" algn="l" defTabSz="1631950" rtl="0" fontAlgn="base">
        <a:spcBef>
          <a:spcPct val="20000"/>
        </a:spcBef>
        <a:spcAft>
          <a:spcPct val="0"/>
        </a:spcAft>
        <a:buFont typeface="Arial" charset="0"/>
        <a:buChar char="–"/>
        <a:defRPr sz="5000" kern="1200">
          <a:solidFill>
            <a:schemeClr val="tx1"/>
          </a:solidFill>
          <a:latin typeface="+mn-lt"/>
          <a:ea typeface="+mn-ea"/>
          <a:cs typeface="+mn-cs"/>
        </a:defRPr>
      </a:lvl2pPr>
      <a:lvl3pPr marL="2039938" indent="-407988" algn="l" defTabSz="1631950" rtl="0" fontAlgn="base">
        <a:spcBef>
          <a:spcPct val="20000"/>
        </a:spcBef>
        <a:spcAft>
          <a:spcPct val="0"/>
        </a:spcAft>
        <a:buFont typeface="Arial" charset="0"/>
        <a:buChar char="•"/>
        <a:defRPr sz="4300" kern="1200">
          <a:solidFill>
            <a:schemeClr val="tx1"/>
          </a:solidFill>
          <a:latin typeface="+mn-lt"/>
          <a:ea typeface="+mn-ea"/>
          <a:cs typeface="+mn-cs"/>
        </a:defRPr>
      </a:lvl3pPr>
      <a:lvl4pPr marL="2855913"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4pPr>
      <a:lvl5pPr marL="3673475"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l-GR"/>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1639550" cy="5405438"/>
          </a:xfrm>
          <a:prstGeom prst="rect">
            <a:avLst/>
          </a:prstGeom>
          <a:solidFill>
            <a:schemeClr val="accent1"/>
          </a:solidFill>
          <a:ln w="9525">
            <a:noFill/>
            <a:miter lim="800000"/>
            <a:headEnd/>
            <a:tailEnd/>
          </a:ln>
        </p:spPr>
        <p:txBody>
          <a:bodyPr/>
          <a:lstStyle/>
          <a:p>
            <a:pPr eaLnBrk="1" hangingPunct="1"/>
            <a:endParaRPr lang="el-GR"/>
          </a:p>
        </p:txBody>
      </p:sp>
      <p:sp>
        <p:nvSpPr>
          <p:cNvPr id="2051" name="AutoShape 3"/>
          <p:cNvSpPr>
            <a:spLocks noChangeArrowheads="1"/>
          </p:cNvSpPr>
          <p:nvPr/>
        </p:nvSpPr>
        <p:spPr bwMode="auto">
          <a:xfrm>
            <a:off x="11639550" y="0"/>
            <a:ext cx="6648450" cy="5405438"/>
          </a:xfrm>
          <a:prstGeom prst="rect">
            <a:avLst/>
          </a:prstGeom>
          <a:solidFill>
            <a:schemeClr val="tx2"/>
          </a:solidFill>
          <a:ln w="9525">
            <a:noFill/>
            <a:miter lim="800000"/>
            <a:headEnd/>
            <a:tailEnd/>
          </a:ln>
        </p:spPr>
        <p:txBody>
          <a:bodyPr/>
          <a:lstStyle/>
          <a:p>
            <a:pPr eaLnBrk="1" hangingPunct="1"/>
            <a:endParaRPr lang="el-GR"/>
          </a:p>
        </p:txBody>
      </p:sp>
      <p:sp>
        <p:nvSpPr>
          <p:cNvPr id="2052" name="TextBox 4"/>
          <p:cNvSpPr txBox="1">
            <a:spLocks noChangeArrowheads="1"/>
          </p:cNvSpPr>
          <p:nvPr/>
        </p:nvSpPr>
        <p:spPr bwMode="auto">
          <a:xfrm>
            <a:off x="1152525" y="2324100"/>
            <a:ext cx="9896475" cy="2031325"/>
          </a:xfrm>
          <a:prstGeom prst="rect">
            <a:avLst/>
          </a:prstGeom>
          <a:noFill/>
          <a:ln w="9525">
            <a:noFill/>
            <a:miter lim="800000"/>
            <a:headEnd/>
            <a:tailEnd/>
          </a:ln>
        </p:spPr>
        <p:txBody>
          <a:bodyPr lIns="0" tIns="0" rIns="0" bIns="0">
            <a:spAutoFit/>
          </a:bodyPr>
          <a:lstStyle/>
          <a:p>
            <a:pPr algn="ctr" eaLnBrk="1" hangingPunct="1"/>
            <a:r>
              <a:rPr lang="el-GR" altLang="el-GR" sz="4400" b="1" dirty="0">
                <a:solidFill>
                  <a:srgbClr val="F4F4F4"/>
                </a:solidFill>
                <a:latin typeface="Calibri" pitchFamily="34" charset="0"/>
              </a:rPr>
              <a:t>Συνολικές Παρεμβάσεις</a:t>
            </a:r>
          </a:p>
          <a:p>
            <a:pPr algn="ctr" eaLnBrk="1" hangingPunct="1"/>
            <a:endParaRPr lang="el-GR" altLang="el-GR" sz="4400" b="1" dirty="0">
              <a:solidFill>
                <a:srgbClr val="F4F4F4"/>
              </a:solidFill>
              <a:latin typeface="Calibri" pitchFamily="34" charset="0"/>
            </a:endParaRPr>
          </a:p>
          <a:p>
            <a:pPr algn="ctr" eaLnBrk="1" hangingPunct="1"/>
            <a:r>
              <a:rPr lang="el-GR" altLang="el-GR" sz="4400" b="1" dirty="0">
                <a:solidFill>
                  <a:srgbClr val="F4F4F4"/>
                </a:solidFill>
                <a:latin typeface="Calibri" pitchFamily="34" charset="0"/>
              </a:rPr>
              <a:t>Υπουργείο Οικονομικών </a:t>
            </a:r>
            <a:endParaRPr lang="en-US" altLang="el-GR" sz="4400" b="1" dirty="0">
              <a:solidFill>
                <a:srgbClr val="F4F4F4"/>
              </a:solidFill>
              <a:latin typeface="Calibri" pitchFamily="34" charset="0"/>
            </a:endParaRPr>
          </a:p>
        </p:txBody>
      </p:sp>
      <p:grpSp>
        <p:nvGrpSpPr>
          <p:cNvPr id="2053" name="Group 5"/>
          <p:cNvGrpSpPr>
            <a:grpSpLocks/>
          </p:cNvGrpSpPr>
          <p:nvPr/>
        </p:nvGrpSpPr>
        <p:grpSpPr bwMode="auto">
          <a:xfrm rot="10800000">
            <a:off x="-53975" y="5405438"/>
            <a:ext cx="18341975" cy="4881562"/>
            <a:chOff x="0" y="0"/>
            <a:chExt cx="20553161" cy="5469980"/>
          </a:xfrm>
        </p:grpSpPr>
        <p:sp>
          <p:nvSpPr>
            <p:cNvPr id="2057" name="Freeform 6"/>
            <p:cNvSpPr>
              <a:spLocks/>
            </p:cNvSpPr>
            <p:nvPr/>
          </p:nvSpPr>
          <p:spPr bwMode="auto">
            <a:xfrm>
              <a:off x="0" y="0"/>
              <a:ext cx="20553161" cy="5469980"/>
            </a:xfrm>
            <a:custGeom>
              <a:avLst/>
              <a:gdLst>
                <a:gd name="T0" fmla="*/ 20553161 w 20553161"/>
                <a:gd name="T1" fmla="*/ 5469980 h 5469980"/>
                <a:gd name="T2" fmla="*/ 0 w 20553161"/>
                <a:gd name="T3" fmla="*/ 5469980 h 5469980"/>
                <a:gd name="T4" fmla="*/ 0 w 20553161"/>
                <a:gd name="T5" fmla="*/ 0 h 5469980"/>
                <a:gd name="T6" fmla="*/ 20553161 w 20553161"/>
                <a:gd name="T7" fmla="*/ 546998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grpSp>
      <p:sp>
        <p:nvSpPr>
          <p:cNvPr id="7" name="TextBox 7"/>
          <p:cNvSpPr txBox="1"/>
          <p:nvPr/>
        </p:nvSpPr>
        <p:spPr>
          <a:xfrm>
            <a:off x="685800" y="7353300"/>
            <a:ext cx="17602200" cy="2231380"/>
          </a:xfrm>
          <a:prstGeom prst="rect">
            <a:avLst/>
          </a:prstGeom>
        </p:spPr>
        <p:txBody>
          <a:bodyPr wrap="square" lIns="0" tIns="0" rIns="0" bIns="0">
            <a:spAutoFit/>
          </a:bodyPr>
          <a:lstStyle/>
          <a:p>
            <a:pPr eaLnBrk="1" fontAlgn="auto" hangingPunct="1">
              <a:lnSpc>
                <a:spcPts val="5823"/>
              </a:lnSpc>
              <a:spcBef>
                <a:spcPts val="0"/>
              </a:spcBef>
              <a:spcAft>
                <a:spcPts val="0"/>
              </a:spcAft>
              <a:defRPr/>
            </a:pPr>
            <a:r>
              <a:rPr lang="el-G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Χρήστος </a:t>
            </a:r>
            <a:r>
              <a:rPr lang="el-GR"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Σταϊκούρας</a:t>
            </a:r>
            <a:endPar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fontAlgn="auto" hangingPunct="1">
              <a:lnSpc>
                <a:spcPts val="5823"/>
              </a:lnSpc>
              <a:spcBef>
                <a:spcPts val="0"/>
              </a:spcBef>
              <a:spcAft>
                <a:spcPts val="0"/>
              </a:spcAft>
              <a:defRPr/>
            </a:pPr>
            <a:r>
              <a:rPr lang="el-G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ΥΠΟΥΡΓΟΣ ΟΙΚΟΝΟΜΙΚΩΝ</a:t>
            </a:r>
          </a:p>
          <a:p>
            <a:pPr algn="r" eaLnBrk="1" fontAlgn="auto" hangingPunct="1">
              <a:lnSpc>
                <a:spcPts val="5823"/>
              </a:lnSpc>
              <a:spcBef>
                <a:spcPts val="0"/>
              </a:spcBef>
              <a:spcAft>
                <a:spcPts val="0"/>
              </a:spcAft>
              <a:defRPr/>
            </a:pPr>
            <a:r>
              <a:rPr lang="el-GR"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Απρίλιος </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8"/>
          <p:cNvSpPr txBox="1"/>
          <p:nvPr/>
        </p:nvSpPr>
        <p:spPr>
          <a:xfrm>
            <a:off x="11658600" y="2400300"/>
            <a:ext cx="7010400" cy="1128514"/>
          </a:xfrm>
          <a:prstGeom prst="rect">
            <a:avLst/>
          </a:prstGeom>
        </p:spPr>
        <p:txBody>
          <a:bodyPr lIns="0" tIns="0" rIns="0" bIns="0">
            <a:spAutoFit/>
          </a:bodyPr>
          <a:lstStyle/>
          <a:p>
            <a:pPr algn="ctr" eaLnBrk="1" fontAlgn="auto" hangingPunct="1">
              <a:lnSpc>
                <a:spcPts val="4449"/>
              </a:lnSpc>
              <a:spcAft>
                <a:spcPts val="0"/>
              </a:spcAft>
              <a:defRPr/>
            </a:pPr>
            <a:r>
              <a:rPr lang="el-G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Περιφέρεια </a:t>
            </a:r>
          </a:p>
          <a:p>
            <a:pPr algn="ctr" eaLnBrk="1" fontAlgn="auto" hangingPunct="1">
              <a:lnSpc>
                <a:spcPts val="4449"/>
              </a:lnSpc>
              <a:spcAft>
                <a:spcPts val="0"/>
              </a:spcAft>
              <a:defRPr/>
            </a:pPr>
            <a:r>
              <a:rPr lang="el-GR" sz="40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Στερεάς Ελλάδας</a:t>
            </a:r>
            <a:endParaRPr lang="el-G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5 - Εικόνα" descr="ÎÏÎ¿ÏÎ­Î»ÎµÏÎ¼Î± ÎµÎ¹ÎºÏÎ½Î±Ï Î³Î¹Î± ÎµÎ¸Î½Î¿ÏÎ·Î¼Î¿ ÏÏÎ¿ÏÏÎ³ÎµÎ¹Î¿ Î¿Î¹ÎºÎ¿Î½Î¿Î¼Î¹ÎºÏÎ½"/>
          <p:cNvPicPr>
            <a:picLocks noChangeAspect="1" noChangeArrowheads="1"/>
          </p:cNvPicPr>
          <p:nvPr/>
        </p:nvPicPr>
        <p:blipFill>
          <a:blip r:embed="rId3"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Συνολικό Ποσό Ενίσχυσης Επιχειρήσεων &amp; Εργαζομένων (ανά Μέτρο) </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 xmlns:p14="http://schemas.microsoft.com/office/powerpoint/2010/main" val="596565577"/>
              </p:ext>
            </p:extLst>
          </p:nvPr>
        </p:nvGraphicFramePr>
        <p:xfrm>
          <a:off x="1524000" y="2247900"/>
          <a:ext cx="15240000" cy="5638801"/>
        </p:xfrm>
        <a:graphic>
          <a:graphicData uri="http://schemas.openxmlformats.org/drawingml/2006/table">
            <a:tbl>
              <a:tblPr/>
              <a:tblGrid>
                <a:gridCol w="8458200">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964895">
                <a:tc>
                  <a:txBody>
                    <a:bodyPr/>
                    <a:lstStyle/>
                    <a:p>
                      <a:pPr algn="ctr" fontAlgn="ctr"/>
                      <a:r>
                        <a:rPr lang="el-GR" sz="2400" b="1" i="0" u="none" strike="noStrike" dirty="0">
                          <a:solidFill>
                            <a:srgbClr val="000000"/>
                          </a:solidFill>
                          <a:latin typeface="+mn-lt"/>
                        </a:rPr>
                        <a:t>ΕΡΓΑΛΕΙΟ</a:t>
                      </a:r>
                    </a:p>
                    <a:p>
                      <a:pPr algn="ctr" fontAlgn="b"/>
                      <a:endParaRPr lang="el-GR" sz="24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a:solidFill>
                            <a:srgbClr val="000000"/>
                          </a:solidFill>
                          <a:latin typeface="+mn-lt"/>
                        </a:rPr>
                        <a:t>Ποσό  Ενίσχυσης (εκατ.</a:t>
                      </a:r>
                      <a:r>
                        <a:rPr lang="el-GR" sz="2400" b="1" i="0" u="none" strike="noStrike" baseline="0" dirty="0">
                          <a:solidFill>
                            <a:srgbClr val="000000"/>
                          </a:solidFill>
                          <a:latin typeface="+mn-lt"/>
                        </a:rPr>
                        <a:t> </a:t>
                      </a:r>
                      <a:r>
                        <a:rPr lang="el-GR" sz="2400" b="1" i="0" u="none" strike="noStrike" dirty="0">
                          <a:solidFill>
                            <a:srgbClr val="000000"/>
                          </a:solidFill>
                          <a:latin typeface="+mn-lt"/>
                        </a:rPr>
                        <a:t>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0"/>
                  </a:ext>
                </a:extLst>
              </a:tr>
              <a:tr h="957430">
                <a:tc>
                  <a:txBody>
                    <a:bodyPr/>
                    <a:lstStyle/>
                    <a:p>
                      <a:pPr algn="ctr" fontAlgn="b"/>
                      <a:r>
                        <a:rPr lang="el-GR" sz="2200" b="1" i="0" u="none" strike="noStrike" dirty="0">
                          <a:solidFill>
                            <a:srgbClr val="000000"/>
                          </a:solidFill>
                          <a:latin typeface="+mn-lt"/>
                        </a:rPr>
                        <a:t>ΕΠΙΣΤΡΕΠΤΕΑ</a:t>
                      </a:r>
                      <a:r>
                        <a:rPr lang="el-GR" sz="2200" b="1" i="0" u="none" strike="noStrike" baseline="0" dirty="0">
                          <a:solidFill>
                            <a:srgbClr val="000000"/>
                          </a:solidFill>
                          <a:latin typeface="+mn-lt"/>
                        </a:rPr>
                        <a:t> ΠΡΟΚΑΤΑΒΟΛΗ</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196</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844748">
                <a:tc>
                  <a:txBody>
                    <a:bodyPr/>
                    <a:lstStyle/>
                    <a:p>
                      <a:pPr algn="ctr" fontAlgn="b"/>
                      <a:r>
                        <a:rPr lang="el-GR" sz="2200" b="1" i="0" u="none" strike="noStrike" dirty="0">
                          <a:solidFill>
                            <a:srgbClr val="000000"/>
                          </a:solidFill>
                          <a:latin typeface="+mn-lt"/>
                        </a:rPr>
                        <a:t>ΑΠΟΖΗΜΙΩΣΗ</a:t>
                      </a:r>
                      <a:r>
                        <a:rPr lang="el-GR" sz="2200" b="1" i="0" u="none" strike="noStrike" baseline="0" dirty="0">
                          <a:solidFill>
                            <a:srgbClr val="000000"/>
                          </a:solidFill>
                          <a:latin typeface="+mn-lt"/>
                        </a:rPr>
                        <a:t> ΕΙΔΙΚΟΥ ΣΚΟΠΟΥ ΕΠΙΧΕΙΡΗΣΕΩΝ</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23</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848482">
                <a:tc>
                  <a:txBody>
                    <a:bodyPr/>
                    <a:lstStyle/>
                    <a:p>
                      <a:pPr algn="ctr" fontAlgn="b"/>
                      <a:r>
                        <a:rPr lang="el-GR" sz="2200" b="1" i="0" u="none" strike="noStrike" dirty="0">
                          <a:solidFill>
                            <a:srgbClr val="000000"/>
                          </a:solidFill>
                          <a:latin typeface="+mn-lt"/>
                        </a:rPr>
                        <a:t>ΤΕΠΙΧ &amp; ΤΑΜΕΙΟ ΕΓΓΥΟΔΟΣΙΑΣ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206</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732068">
                <a:tc>
                  <a:txBody>
                    <a:bodyPr/>
                    <a:lstStyle/>
                    <a:p>
                      <a:pPr algn="ctr" fontAlgn="b"/>
                      <a:r>
                        <a:rPr lang="el-GR" sz="2200" b="1" i="0" u="none" strike="noStrike" dirty="0">
                          <a:solidFill>
                            <a:srgbClr val="000000"/>
                          </a:solidFill>
                          <a:latin typeface="+mn-lt"/>
                        </a:rPr>
                        <a:t>ΑΠΟΖΗΜΙΩΣΗ</a:t>
                      </a:r>
                      <a:r>
                        <a:rPr lang="el-GR" sz="2200" b="1" i="0" u="none" strike="noStrike" baseline="0" dirty="0">
                          <a:solidFill>
                            <a:srgbClr val="000000"/>
                          </a:solidFill>
                          <a:latin typeface="+mn-lt"/>
                        </a:rPr>
                        <a:t> ΕΙΔΙΚΟΥ ΣΚΟΠΟΥ ΕΡΓΑΖΟΜΕΝΩΝ</a:t>
                      </a:r>
                      <a:endParaRPr lang="el-GR" sz="22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kern="1200" dirty="0" smtClean="0">
                          <a:solidFill>
                            <a:srgbClr val="000000"/>
                          </a:solidFill>
                          <a:latin typeface="+mn-lt"/>
                          <a:ea typeface="+mn-ea"/>
                          <a:cs typeface="+mn-cs"/>
                        </a:rPr>
                        <a:t>62</a:t>
                      </a:r>
                      <a:endParaRPr lang="el-GR" sz="2200" b="1" i="0" u="none" strike="noStrike" kern="1200" dirty="0">
                        <a:solidFill>
                          <a:srgbClr val="000000"/>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1291178">
                <a:tc>
                  <a:txBody>
                    <a:bodyPr/>
                    <a:lstStyle/>
                    <a:p>
                      <a:pPr algn="ctr" fontAlgn="ctr"/>
                      <a:r>
                        <a:rPr lang="el-GR" sz="2400" b="1" i="0" u="none" strike="noStrike" dirty="0">
                          <a:solidFill>
                            <a:srgbClr val="000000"/>
                          </a:solidFill>
                          <a:latin typeface="+mn-lt"/>
                        </a:rPr>
                        <a:t>ΠΕΡΙΦΕΡΕΙΑ</a:t>
                      </a:r>
                    </a:p>
                    <a:p>
                      <a:pPr algn="ctr" fontAlgn="ctr"/>
                      <a:r>
                        <a:rPr lang="el-GR" sz="2400" b="1" i="0" u="none" strike="noStrike" dirty="0" smtClean="0">
                          <a:solidFill>
                            <a:srgbClr val="000000"/>
                          </a:solidFill>
                          <a:latin typeface="+mn-lt"/>
                        </a:rPr>
                        <a:t>ΣΤΕΡΕΑΣ ΕΛΛΑΔΑΣ</a:t>
                      </a:r>
                      <a:endParaRPr lang="el-GR" sz="2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smtClean="0">
                          <a:solidFill>
                            <a:srgbClr val="000000"/>
                          </a:solidFill>
                          <a:latin typeface="+mn-lt"/>
                        </a:rPr>
                        <a:t>487</a:t>
                      </a:r>
                      <a:endParaRPr lang="el-GR" sz="24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5"/>
                  </a:ext>
                </a:extLst>
              </a:tr>
            </a:tbl>
          </a:graphicData>
        </a:graphic>
      </p:graphicFrame>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1354217"/>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2. Στήριξη επιχειρήσεων</a:t>
            </a:r>
          </a:p>
          <a:p>
            <a:pPr algn="ctr" eaLnBrk="1" hangingPunct="1"/>
            <a:r>
              <a:rPr lang="el-GR" altLang="el-GR" sz="4400" b="1" dirty="0">
                <a:solidFill>
                  <a:srgbClr val="F4F4F4"/>
                </a:solidFill>
                <a:latin typeface="Calibri" pitchFamily="34" charset="0"/>
              </a:rPr>
              <a:t> που επλήγησαν από Καιρικά Φαινόμενα</a:t>
            </a: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28514"/>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smtClean="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Στερεάς Ελλάδας</a:t>
            </a:r>
            <a:endParaRPr lang="en-US"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1</a:t>
            </a:r>
            <a:r>
              <a:rPr lang="el-GR" altLang="en-US" sz="3800" b="1" baseline="30000" dirty="0">
                <a:solidFill>
                  <a:srgbClr val="002060"/>
                </a:solidFill>
                <a:latin typeface="Calibri" pitchFamily="34" charset="0"/>
              </a:rPr>
              <a:t>ον</a:t>
            </a:r>
            <a:r>
              <a:rPr lang="el-GR" altLang="en-US" sz="3800" b="1" dirty="0">
                <a:solidFill>
                  <a:srgbClr val="002060"/>
                </a:solidFill>
                <a:latin typeface="Calibri" pitchFamily="34" charset="0"/>
              </a:rPr>
              <a:t>. Αποκατάσταση υποδομών, δικτύων και αντιπλημμυρικών έργων	</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70">
            <a:extLst>
              <a:ext uri="{FF2B5EF4-FFF2-40B4-BE49-F238E27FC236}">
                <a16:creationId xmlns="" xmlns:a16="http://schemas.microsoft.com/office/drawing/2014/main" id="{F8DD0806-94B0-45C9-8080-06D4609EAD8E}"/>
              </a:ext>
            </a:extLst>
          </p:cNvPr>
          <p:cNvSpPr/>
          <p:nvPr/>
        </p:nvSpPr>
        <p:spPr>
          <a:xfrm>
            <a:off x="1447800" y="3695700"/>
            <a:ext cx="5791200" cy="259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defRPr/>
            </a:pPr>
            <a:r>
              <a:rPr lang="el-GR" sz="2400" b="1" dirty="0">
                <a:solidFill>
                  <a:schemeClr val="tx2"/>
                </a:solidFill>
                <a:latin typeface="Calibri" panose="020F0502020204030204"/>
              </a:rPr>
              <a:t>Υπουργείο Εσωτερικών</a:t>
            </a:r>
          </a:p>
          <a:p>
            <a:pPr algn="ctr">
              <a:defRPr/>
            </a:pPr>
            <a:r>
              <a:rPr lang="el-GR" sz="2400" b="1" dirty="0">
                <a:solidFill>
                  <a:schemeClr val="tx2"/>
                </a:solidFill>
                <a:latin typeface="Calibri" panose="020F0502020204030204"/>
              </a:rPr>
              <a:t>(μέσω ΠΔΕ)</a:t>
            </a:r>
          </a:p>
          <a:p>
            <a:pPr algn="ctr">
              <a:defRPr/>
            </a:pPr>
            <a:r>
              <a:rPr lang="el-GR" sz="2400" b="1" dirty="0">
                <a:solidFill>
                  <a:schemeClr val="tx2"/>
                </a:solidFill>
                <a:latin typeface="Calibri" panose="020F0502020204030204"/>
              </a:rPr>
              <a:t>προς Δήμους</a:t>
            </a:r>
          </a:p>
        </p:txBody>
      </p:sp>
      <p:sp>
        <p:nvSpPr>
          <p:cNvPr id="16" name="Rectangle 35">
            <a:extLst>
              <a:ext uri="{FF2B5EF4-FFF2-40B4-BE49-F238E27FC236}">
                <a16:creationId xmlns="" xmlns:a16="http://schemas.microsoft.com/office/drawing/2014/main" id="{B58912EC-99F4-4EDA-B04E-6B970415791A}"/>
              </a:ext>
            </a:extLst>
          </p:cNvPr>
          <p:cNvSpPr/>
          <p:nvPr/>
        </p:nvSpPr>
        <p:spPr>
          <a:xfrm>
            <a:off x="1447800" y="7048500"/>
            <a:ext cx="579120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lvl="0" algn="ctr">
              <a:defRPr/>
            </a:pPr>
            <a:r>
              <a:rPr lang="el-GR" sz="2400" b="1" dirty="0">
                <a:solidFill>
                  <a:schemeClr val="tx2"/>
                </a:solidFill>
                <a:latin typeface="Calibri" panose="020F0502020204030204"/>
                <a:sym typeface="Georgia"/>
              </a:rPr>
              <a:t>Υπουργείο </a:t>
            </a:r>
            <a:r>
              <a:rPr lang="el-GR" sz="2400" b="1" dirty="0" smtClean="0">
                <a:solidFill>
                  <a:schemeClr val="tx2"/>
                </a:solidFill>
                <a:latin typeface="Calibri" panose="020F0502020204030204"/>
                <a:sym typeface="Georgia"/>
              </a:rPr>
              <a:t>Εσωτερικών (</a:t>
            </a:r>
            <a:r>
              <a:rPr lang="el-GR" sz="2400" b="1" dirty="0">
                <a:solidFill>
                  <a:schemeClr val="tx2"/>
                </a:solidFill>
                <a:latin typeface="Calibri" panose="020F0502020204030204"/>
                <a:sym typeface="Georgia"/>
              </a:rPr>
              <a:t>μέσω ΠΔΕ)</a:t>
            </a:r>
            <a:r>
              <a:rPr lang="en-US" sz="2400" b="1" dirty="0">
                <a:solidFill>
                  <a:schemeClr val="tx2"/>
                </a:solidFill>
                <a:latin typeface="Calibri" panose="020F0502020204030204"/>
                <a:sym typeface="Georgia"/>
              </a:rPr>
              <a:t> </a:t>
            </a:r>
            <a:r>
              <a:rPr lang="el-GR" sz="2400" b="1" dirty="0">
                <a:solidFill>
                  <a:schemeClr val="tx2"/>
                </a:solidFill>
                <a:latin typeface="Calibri" panose="020F0502020204030204"/>
                <a:sym typeface="Georgia"/>
              </a:rPr>
              <a:t>&amp; Υπουργείο Ανάπτυξης και Επενδύσεων προς Περιφέρειες</a:t>
            </a:r>
          </a:p>
        </p:txBody>
      </p:sp>
      <p:sp>
        <p:nvSpPr>
          <p:cNvPr id="18" name="Content Placeholder 2">
            <a:extLst>
              <a:ext uri="{FF2B5EF4-FFF2-40B4-BE49-F238E27FC236}">
                <a16:creationId xmlns="" xmlns:a16="http://schemas.microsoft.com/office/drawing/2014/main" id="{927FDE33-F926-426C-8637-336FD666AC88}"/>
              </a:ext>
            </a:extLst>
          </p:cNvPr>
          <p:cNvSpPr txBox="1">
            <a:spLocks/>
          </p:cNvSpPr>
          <p:nvPr/>
        </p:nvSpPr>
        <p:spPr>
          <a:xfrm>
            <a:off x="8763000" y="4152900"/>
            <a:ext cx="8075942" cy="1447800"/>
          </a:xfrm>
          <a:prstGeom prst="rect">
            <a:avLst/>
          </a:prstGeom>
          <a:solidFill>
            <a:srgbClr val="DEECEF"/>
          </a:solidFill>
        </p:spPr>
        <p:txBody>
          <a:bodyPr vert="horz" lIns="137160" tIns="108000" rIns="137160" bIns="108000" rtlCol="0" anchor="ctr" anchorCtr="0">
            <a:noAutofit/>
          </a:bodyPr>
          <a:lstStyle/>
          <a:p>
            <a:pPr marL="540000" indent="-535782">
              <a:defRPr/>
            </a:pPr>
            <a:r>
              <a:rPr lang="el-GR" sz="2200" b="1" dirty="0">
                <a:latin typeface="+mn-lt"/>
                <a:cs typeface="Arial" panose="020B0604020202020204" pitchFamily="34" charset="0"/>
              </a:rPr>
              <a:t>Δήμοι Περιφέρειας </a:t>
            </a:r>
            <a:r>
              <a:rPr lang="el-GR" sz="2200" b="1" dirty="0" smtClean="0">
                <a:latin typeface="+mn-lt"/>
                <a:cs typeface="Arial" panose="020B0604020202020204" pitchFamily="34" charset="0"/>
              </a:rPr>
              <a:t>Στερεάς Ελλάδας                         3,5</a:t>
            </a:r>
            <a:r>
              <a:rPr lang="el-GR" sz="2200" b="1" dirty="0" smtClean="0">
                <a:cs typeface="Arial" panose="020B0604020202020204" pitchFamily="34" charset="0"/>
              </a:rPr>
              <a:t> </a:t>
            </a:r>
            <a:r>
              <a:rPr lang="el-GR" sz="2200" b="1" dirty="0">
                <a:cs typeface="Arial" panose="020B0604020202020204" pitchFamily="34" charset="0"/>
              </a:rPr>
              <a:t>εκατ. ευρώ</a:t>
            </a:r>
            <a:endParaRPr lang="el-GR" sz="2200" b="1" dirty="0">
              <a:latin typeface="+mn-lt"/>
              <a:cs typeface="Arial" panose="020B0604020202020204" pitchFamily="34" charset="0"/>
            </a:endParaRPr>
          </a:p>
        </p:txBody>
      </p:sp>
      <p:sp>
        <p:nvSpPr>
          <p:cNvPr id="23" name="Isosceles Triangle 36">
            <a:extLst>
              <a:ext uri="{FF2B5EF4-FFF2-40B4-BE49-F238E27FC236}">
                <a16:creationId xmlns="" xmlns:a16="http://schemas.microsoft.com/office/drawing/2014/main" id="{5ABF1133-0BA0-431F-8CEF-18BAC0A244D8}"/>
              </a:ext>
            </a:extLst>
          </p:cNvPr>
          <p:cNvSpPr/>
          <p:nvPr/>
        </p:nvSpPr>
        <p:spPr>
          <a:xfrm rot="5400000">
            <a:off x="7285047" y="7459653"/>
            <a:ext cx="1079999" cy="4100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defTabSz="1371600" eaLnBrk="1" fontAlgn="auto" hangingPunct="1">
              <a:spcBef>
                <a:spcPts val="0"/>
              </a:spcBef>
              <a:spcAft>
                <a:spcPts val="0"/>
              </a:spcAft>
              <a:defRPr/>
            </a:pPr>
            <a:endParaRPr lang="el-GR" sz="2700" dirty="0">
              <a:solidFill>
                <a:prstClr val="white"/>
              </a:solidFill>
              <a:latin typeface="Calibri" panose="020F0502020204030204"/>
            </a:endParaRPr>
          </a:p>
        </p:txBody>
      </p:sp>
      <p:sp>
        <p:nvSpPr>
          <p:cNvPr id="24" name="Isosceles Triangle 36">
            <a:extLst>
              <a:ext uri="{FF2B5EF4-FFF2-40B4-BE49-F238E27FC236}">
                <a16:creationId xmlns="" xmlns:a16="http://schemas.microsoft.com/office/drawing/2014/main" id="{5ABF1133-0BA0-431F-8CEF-18BAC0A244D8}"/>
              </a:ext>
            </a:extLst>
          </p:cNvPr>
          <p:cNvSpPr/>
          <p:nvPr/>
        </p:nvSpPr>
        <p:spPr>
          <a:xfrm rot="5400000">
            <a:off x="7285047" y="4716453"/>
            <a:ext cx="1079999" cy="4100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defTabSz="1371600" eaLnBrk="1" fontAlgn="auto" hangingPunct="1">
              <a:spcBef>
                <a:spcPts val="0"/>
              </a:spcBef>
              <a:spcAft>
                <a:spcPts val="0"/>
              </a:spcAft>
              <a:defRPr/>
            </a:pPr>
            <a:endParaRPr lang="el-GR" sz="2700" dirty="0">
              <a:solidFill>
                <a:prstClr val="white"/>
              </a:solidFill>
              <a:latin typeface="Calibri" panose="020F0502020204030204"/>
            </a:endParaRPr>
          </a:p>
        </p:txBody>
      </p:sp>
      <p:sp>
        <p:nvSpPr>
          <p:cNvPr id="25" name="Content Placeholder 2">
            <a:extLst>
              <a:ext uri="{FF2B5EF4-FFF2-40B4-BE49-F238E27FC236}">
                <a16:creationId xmlns="" xmlns:a16="http://schemas.microsoft.com/office/drawing/2014/main" id="{927FDE33-F926-426C-8637-336FD666AC88}"/>
              </a:ext>
            </a:extLst>
          </p:cNvPr>
          <p:cNvSpPr txBox="1">
            <a:spLocks/>
          </p:cNvSpPr>
          <p:nvPr/>
        </p:nvSpPr>
        <p:spPr>
          <a:xfrm>
            <a:off x="8839200" y="7277100"/>
            <a:ext cx="8023479" cy="990600"/>
          </a:xfrm>
          <a:prstGeom prst="rect">
            <a:avLst/>
          </a:prstGeom>
          <a:solidFill>
            <a:srgbClr val="DEECEF"/>
          </a:solidFill>
        </p:spPr>
        <p:txBody>
          <a:bodyPr vert="horz" lIns="137160" tIns="108000" rIns="137160" bIns="108000" rtlCol="0" anchor="ctr" anchorCtr="0">
            <a:noAutofit/>
          </a:bodyPr>
          <a:lstStyle/>
          <a:p>
            <a:pPr marL="540000" indent="-535782">
              <a:defRPr/>
            </a:pPr>
            <a:r>
              <a:rPr lang="el-GR" sz="2200" b="1" dirty="0">
                <a:latin typeface="+mn-lt"/>
                <a:cs typeface="Arial" panose="020B0604020202020204" pitchFamily="34" charset="0"/>
              </a:rPr>
              <a:t>Περιφέρεια </a:t>
            </a:r>
            <a:r>
              <a:rPr lang="el-GR" sz="2200" b="1" dirty="0" smtClean="0">
                <a:latin typeface="+mn-lt"/>
                <a:cs typeface="Arial" panose="020B0604020202020204" pitchFamily="34" charset="0"/>
              </a:rPr>
              <a:t>Στερεάς Ελλάδας                                            3 </a:t>
            </a:r>
            <a:r>
              <a:rPr lang="el-GR" sz="2200" b="1" dirty="0">
                <a:latin typeface="+mn-lt"/>
                <a:cs typeface="Arial" panose="020B0604020202020204" pitchFamily="34" charset="0"/>
              </a:rPr>
              <a:t>εκατ. ευρώ </a:t>
            </a:r>
          </a:p>
        </p:txBody>
      </p:sp>
      <p:sp>
        <p:nvSpPr>
          <p:cNvPr id="29" name="Rectangle 7">
            <a:extLst>
              <a:ext uri="{FF2B5EF4-FFF2-40B4-BE49-F238E27FC236}">
                <a16:creationId xmlns="" xmlns:a16="http://schemas.microsoft.com/office/drawing/2014/main" id="{650BED06-1121-4F12-9A65-353644F01E00}"/>
              </a:ext>
            </a:extLst>
          </p:cNvPr>
          <p:cNvSpPr/>
          <p:nvPr/>
        </p:nvSpPr>
        <p:spPr>
          <a:xfrm>
            <a:off x="1524000" y="1562100"/>
            <a:ext cx="15240000" cy="1676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rgbClr val="FFC000"/>
                </a:solidFill>
                <a:latin typeface="Calibri" panose="020F0502020204030204"/>
              </a:rPr>
              <a:t>Υπουργείο </a:t>
            </a:r>
            <a:r>
              <a:rPr lang="el-GR" sz="2400" b="1" dirty="0" smtClean="0">
                <a:solidFill>
                  <a:srgbClr val="FFC000"/>
                </a:solidFill>
                <a:latin typeface="Calibri" panose="020F0502020204030204"/>
              </a:rPr>
              <a:t>Υποδομών και Μεταφορών (μέσω </a:t>
            </a:r>
            <a:r>
              <a:rPr lang="el-GR" sz="2400" b="1" dirty="0">
                <a:solidFill>
                  <a:srgbClr val="FFC000"/>
                </a:solidFill>
                <a:latin typeface="Calibri" panose="020F0502020204030204"/>
              </a:rPr>
              <a:t>ΠΔΕ)</a:t>
            </a:r>
          </a:p>
          <a:p>
            <a:pPr lvl="0" algn="just"/>
            <a:r>
              <a:rPr lang="el-GR" sz="2400" dirty="0" smtClean="0"/>
              <a:t>Δόθηκαν </a:t>
            </a:r>
            <a:r>
              <a:rPr lang="el-GR" sz="2400" b="1" dirty="0" smtClean="0">
                <a:solidFill>
                  <a:srgbClr val="FFFF00"/>
                </a:solidFill>
              </a:rPr>
              <a:t>46.000.000 ευρώ </a:t>
            </a:r>
            <a:r>
              <a:rPr lang="el-GR" sz="2400" dirty="0" smtClean="0"/>
              <a:t>για Αντιπλημμυρικά έργα για την αντιμετώπιση των ζημιών στην ΠΕ Φθιώτιδας. Τα έργα αυτά αφορούν στις αντιπλημμυρικές παρεμβάσεις στον Σπερχειό ποταμό και στα αντιπλημμυρικά έργα της ΕΡΓΟΣΕ.</a:t>
            </a: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pic>
        <p:nvPicPr>
          <p:cNvPr id="10243"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7010063" y="9029700"/>
            <a:ext cx="1104900" cy="1046163"/>
          </a:xfrm>
          <a:prstGeom prst="rect">
            <a:avLst/>
          </a:prstGeom>
          <a:noFill/>
          <a:ln w="9525">
            <a:noFill/>
            <a:miter lim="800000"/>
            <a:headEnd/>
            <a:tailEnd/>
          </a:ln>
        </p:spPr>
      </p:pic>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2</a:t>
            </a:r>
            <a:r>
              <a:rPr lang="el-GR" altLang="en-US" sz="3800" b="1" baseline="30000" dirty="0">
                <a:solidFill>
                  <a:srgbClr val="002060"/>
                </a:solidFill>
                <a:latin typeface="Calibri" pitchFamily="34" charset="0"/>
              </a:rPr>
              <a:t>ον</a:t>
            </a:r>
            <a:r>
              <a:rPr lang="el-GR" altLang="en-US" sz="3800" b="1" dirty="0">
                <a:solidFill>
                  <a:srgbClr val="002060"/>
                </a:solidFill>
                <a:latin typeface="Calibri" pitchFamily="34" charset="0"/>
              </a:rPr>
              <a:t>. Στήριξη και επιχορήγηση επιχειρήσεων και εργαζομένων</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7">
            <a:extLst>
              <a:ext uri="{FF2B5EF4-FFF2-40B4-BE49-F238E27FC236}">
                <a16:creationId xmlns="" xmlns:a16="http://schemas.microsoft.com/office/drawing/2014/main" id="{650BED06-1121-4F12-9A65-353644F01E00}"/>
              </a:ext>
            </a:extLst>
          </p:cNvPr>
          <p:cNvSpPr/>
          <p:nvPr/>
        </p:nvSpPr>
        <p:spPr>
          <a:xfrm>
            <a:off x="1524000" y="1790700"/>
            <a:ext cx="15240000" cy="59653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 Άμεσα μέτρα αναστολών υποχρεώσεων επιχειρήσεων και προστασίας εργαζομένων</a:t>
            </a:r>
          </a:p>
        </p:txBody>
      </p:sp>
      <p:sp>
        <p:nvSpPr>
          <p:cNvPr id="31" name="Rectangle 8">
            <a:extLst>
              <a:ext uri="{FF2B5EF4-FFF2-40B4-BE49-F238E27FC236}">
                <a16:creationId xmlns="" xmlns:a16="http://schemas.microsoft.com/office/drawing/2014/main" id="{AC1AA1AE-4D72-445B-8AEE-4896CD7D1D6A}"/>
              </a:ext>
            </a:extLst>
          </p:cNvPr>
          <p:cNvSpPr/>
          <p:nvPr/>
        </p:nvSpPr>
        <p:spPr>
          <a:xfrm>
            <a:off x="1524000" y="2628900"/>
            <a:ext cx="15239999" cy="3733800"/>
          </a:xfrm>
          <a:prstGeom prst="rect">
            <a:avLst/>
          </a:prstGeom>
          <a:solidFill>
            <a:schemeClr val="accent1">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spcAft>
                <a:spcPts val="600"/>
              </a:spcAft>
              <a:buSzPct val="100000"/>
              <a:defRPr/>
            </a:pPr>
            <a:r>
              <a:rPr lang="el-GR" b="1" dirty="0">
                <a:solidFill>
                  <a:schemeClr val="tx2"/>
                </a:solidFill>
              </a:rPr>
              <a:t>1. </a:t>
            </a:r>
            <a:r>
              <a:rPr lang="el-GR" dirty="0">
                <a:solidFill>
                  <a:schemeClr val="tx2"/>
                </a:solidFill>
              </a:rPr>
              <a:t>Αναστολή της πληρωμής όλων των εκκρεμών, βεβαιωμένων και ληξιπρόθεσμων φορολογικών υποχρεώσεων, τόσο για τις επιχειρήσεις όσο και για τα φυσικά πρόσωπα, για έξι μήνες (ΦΕΚ 4127/Β/24-09-2020).</a:t>
            </a:r>
          </a:p>
          <a:p>
            <a:pPr lvl="0" algn="just">
              <a:spcAft>
                <a:spcPts val="600"/>
              </a:spcAft>
              <a:buSzPct val="100000"/>
              <a:defRPr/>
            </a:pPr>
            <a:r>
              <a:rPr lang="el-GR" b="1" dirty="0">
                <a:solidFill>
                  <a:schemeClr val="tx2"/>
                </a:solidFill>
              </a:rPr>
              <a:t>2. </a:t>
            </a:r>
            <a:r>
              <a:rPr lang="el-GR" dirty="0">
                <a:solidFill>
                  <a:schemeClr val="tx2"/>
                </a:solidFill>
              </a:rPr>
              <a:t>Αναστολή ή ρύθμιση δανειακών υποχρεώσεων στους πολίτες των περιοχών που επλήγησαν, σε συνεργασία με την Ελληνική Ένωση Τραπεζών (Ανακοίνωση ΕΕΤ 21.09.2020).</a:t>
            </a:r>
          </a:p>
          <a:p>
            <a:pPr lvl="0" algn="just">
              <a:spcAft>
                <a:spcPts val="600"/>
              </a:spcAft>
              <a:buSzPct val="100000"/>
              <a:defRPr/>
            </a:pPr>
            <a:r>
              <a:rPr lang="el-GR" b="1" dirty="0">
                <a:solidFill>
                  <a:schemeClr val="tx2"/>
                </a:solidFill>
              </a:rPr>
              <a:t>3. </a:t>
            </a:r>
            <a:r>
              <a:rPr lang="el-GR" dirty="0">
                <a:solidFill>
                  <a:schemeClr val="tx2"/>
                </a:solidFill>
              </a:rPr>
              <a:t>Αναστολή, για ένα έτος, πλειστηριασμών και κατασχέσεων επί της κινητής ή ακίνητης περιουσίας φυσικών ή νομικών προσώπων στις πληγείσες περιοχές (ΦΕΚ 186 Α'/29.09.2020).</a:t>
            </a:r>
          </a:p>
          <a:p>
            <a:pPr lvl="0" algn="just">
              <a:spcAft>
                <a:spcPts val="600"/>
              </a:spcAft>
              <a:buSzPct val="100000"/>
              <a:defRPr/>
            </a:pPr>
            <a:r>
              <a:rPr lang="el-GR" b="1" dirty="0">
                <a:solidFill>
                  <a:schemeClr val="tx2"/>
                </a:solidFill>
              </a:rPr>
              <a:t>4. </a:t>
            </a:r>
            <a:r>
              <a:rPr lang="el-GR" dirty="0">
                <a:solidFill>
                  <a:schemeClr val="tx2"/>
                </a:solidFill>
              </a:rPr>
              <a:t>Προστασία θέσεων εργασίας στις πληγείσες περιοχές </a:t>
            </a:r>
            <a:r>
              <a:rPr lang="el-GR" dirty="0" smtClean="0">
                <a:solidFill>
                  <a:schemeClr val="tx2"/>
                </a:solidFill>
              </a:rPr>
              <a:t>- για </a:t>
            </a:r>
            <a:r>
              <a:rPr lang="el-GR" dirty="0">
                <a:solidFill>
                  <a:schemeClr val="tx2"/>
                </a:solidFill>
              </a:rPr>
              <a:t>ένα </a:t>
            </a:r>
            <a:r>
              <a:rPr lang="el-GR" dirty="0" smtClean="0">
                <a:solidFill>
                  <a:schemeClr val="tx2"/>
                </a:solidFill>
              </a:rPr>
              <a:t>τρίμηνο - και </a:t>
            </a:r>
            <a:r>
              <a:rPr lang="el-GR" dirty="0">
                <a:solidFill>
                  <a:schemeClr val="tx2"/>
                </a:solidFill>
              </a:rPr>
              <a:t>παροχή οικονομικής ενίσχυσης 534 ευρώ στους εργαζόμενους των οποίων η σύμβαση </a:t>
            </a:r>
            <a:r>
              <a:rPr lang="el-GR" dirty="0" smtClean="0">
                <a:solidFill>
                  <a:schemeClr val="tx2"/>
                </a:solidFill>
              </a:rPr>
              <a:t>εργασίας τίθεται </a:t>
            </a:r>
            <a:r>
              <a:rPr lang="el-GR" dirty="0">
                <a:solidFill>
                  <a:schemeClr val="tx2"/>
                </a:solidFill>
              </a:rPr>
              <a:t>σε αναστολή (ΦΕΚ 186 Α'/29.09.2020).</a:t>
            </a:r>
          </a:p>
          <a:p>
            <a:pPr lvl="0" algn="just">
              <a:spcAft>
                <a:spcPts val="600"/>
              </a:spcAft>
              <a:buSzPct val="100000"/>
              <a:defRPr/>
            </a:pPr>
            <a:r>
              <a:rPr lang="el-GR" b="1" dirty="0">
                <a:solidFill>
                  <a:schemeClr val="tx2"/>
                </a:solidFill>
              </a:rPr>
              <a:t>5</a:t>
            </a:r>
            <a:r>
              <a:rPr lang="el-GR" dirty="0">
                <a:solidFill>
                  <a:schemeClr val="tx2"/>
                </a:solidFill>
              </a:rPr>
              <a:t>. Διευκολύνσεις μέσω παρατάσεων σε διαδικασίες και προθεσμίες του Υπουργείου Οικονομικών.</a:t>
            </a:r>
          </a:p>
          <a:p>
            <a:pPr lvl="0" algn="just">
              <a:spcAft>
                <a:spcPts val="600"/>
              </a:spcAft>
              <a:buSzPct val="100000"/>
              <a:defRPr/>
            </a:pPr>
            <a:r>
              <a:rPr lang="el-GR" b="1" dirty="0">
                <a:solidFill>
                  <a:schemeClr val="tx2"/>
                </a:solidFill>
              </a:rPr>
              <a:t>6. </a:t>
            </a:r>
            <a:r>
              <a:rPr lang="el-GR" dirty="0">
                <a:solidFill>
                  <a:schemeClr val="tx2"/>
                </a:solidFill>
              </a:rPr>
              <a:t>Ρύθμιση και αναστολή ασφαλιστικών υποχρεώσεων των επιχειρήσεων των πληγεισών περιοχών για ένα εξάμηνο (13.10.2020 - ΑΔΑ: Ψ5Μ146ΜΤΛΚ-ΝΒΘ).</a:t>
            </a:r>
          </a:p>
          <a:p>
            <a:pPr lvl="0" algn="just">
              <a:spcAft>
                <a:spcPts val="600"/>
              </a:spcAft>
              <a:buSzPct val="100000"/>
              <a:defRPr/>
            </a:pPr>
            <a:r>
              <a:rPr lang="el-GR" b="1" dirty="0">
                <a:solidFill>
                  <a:schemeClr val="tx2"/>
                </a:solidFill>
              </a:rPr>
              <a:t>7. </a:t>
            </a:r>
            <a:r>
              <a:rPr lang="el-GR" dirty="0">
                <a:solidFill>
                  <a:schemeClr val="tx2"/>
                </a:solidFill>
              </a:rPr>
              <a:t>Χαρακτηρισμός ως αφορολόγητων και ακατάσχετων των ενισχύσεων και των αποζημιώσεων προς τα φυσικά και νομικά πρόσωπα που επλήγησαν.</a:t>
            </a:r>
            <a:endParaRPr kumimoji="0" lang="el-GR" b="0" i="0" u="none" strike="noStrike" kern="1200" cap="none" spc="0" normalizeH="0" baseline="0" noProof="0" dirty="0">
              <a:ln>
                <a:noFill/>
              </a:ln>
              <a:solidFill>
                <a:schemeClr val="tx2"/>
              </a:solidFill>
              <a:effectLst/>
              <a:uLnTx/>
              <a:uFillTx/>
              <a:latin typeface="Calibri" panose="020F0502020204030204"/>
            </a:endParaRPr>
          </a:p>
        </p:txBody>
      </p:sp>
      <p:sp>
        <p:nvSpPr>
          <p:cNvPr id="8" name="Rectangle 7">
            <a:extLst>
              <a:ext uri="{FF2B5EF4-FFF2-40B4-BE49-F238E27FC236}">
                <a16:creationId xmlns="" xmlns:a16="http://schemas.microsoft.com/office/drawing/2014/main" id="{650BED06-1121-4F12-9A65-353644F01E00}"/>
              </a:ext>
            </a:extLst>
          </p:cNvPr>
          <p:cNvSpPr/>
          <p:nvPr/>
        </p:nvSpPr>
        <p:spPr>
          <a:xfrm>
            <a:off x="1524000" y="6591300"/>
            <a:ext cx="15240000" cy="59653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l-GR" sz="2400" b="1" dirty="0"/>
              <a:t> Εφάπαξ Ενίσχυση </a:t>
            </a:r>
            <a:r>
              <a:rPr lang="el-GR" sz="2400" b="1" dirty="0">
                <a:solidFill>
                  <a:srgbClr val="FFFF00"/>
                </a:solidFill>
              </a:rPr>
              <a:t>8.000 ευρώ </a:t>
            </a:r>
            <a:r>
              <a:rPr lang="el-GR" sz="2400" b="1" dirty="0"/>
              <a:t>προς επιχειρήσεις μέσω του Υπουργείου </a:t>
            </a:r>
            <a:r>
              <a:rPr lang="el-GR" sz="2400" b="1" dirty="0" smtClean="0"/>
              <a:t>Υποδομών και Μεταφορών.</a:t>
            </a:r>
            <a:endParaRPr lang="el-GR" sz="2400" b="1" dirty="0"/>
          </a:p>
        </p:txBody>
      </p:sp>
      <p:sp>
        <p:nvSpPr>
          <p:cNvPr id="9" name="Rectangle 7">
            <a:extLst>
              <a:ext uri="{FF2B5EF4-FFF2-40B4-BE49-F238E27FC236}">
                <a16:creationId xmlns="" xmlns:a16="http://schemas.microsoft.com/office/drawing/2014/main" id="{650BED06-1121-4F12-9A65-353644F01E00}"/>
              </a:ext>
            </a:extLst>
          </p:cNvPr>
          <p:cNvSpPr/>
          <p:nvPr/>
        </p:nvSpPr>
        <p:spPr>
          <a:xfrm>
            <a:off x="1524000" y="7505700"/>
            <a:ext cx="15240000" cy="151093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itchFamily="34" charset="0"/>
              <a:buChar char="•"/>
            </a:pPr>
            <a:r>
              <a:rPr lang="el-GR" sz="2400" b="1" dirty="0"/>
              <a:t> Ένταξη στον 4</a:t>
            </a:r>
            <a:r>
              <a:rPr lang="el-GR" sz="2400" b="1" baseline="30000" dirty="0"/>
              <a:t>ο</a:t>
            </a:r>
            <a:r>
              <a:rPr lang="el-GR" sz="2400" b="1" dirty="0"/>
              <a:t> κύκλο της Επιστρεπτέας Προκαταβολής χωρίς το κριτήριο της μείωσης τζίρου για τις επιχειρήσεις των περιοχών που επλήγησαν από τον «Ιανό».</a:t>
            </a:r>
          </a:p>
          <a:p>
            <a:pPr algn="just"/>
            <a:r>
              <a:rPr lang="el-GR" sz="2400" dirty="0" smtClean="0"/>
              <a:t>Συγκεκριμένα, </a:t>
            </a:r>
            <a:r>
              <a:rPr lang="el-GR" sz="2400" b="1" dirty="0" smtClean="0">
                <a:solidFill>
                  <a:srgbClr val="FFFF00"/>
                </a:solidFill>
              </a:rPr>
              <a:t>1.706 επιχειρήσεις </a:t>
            </a:r>
            <a:r>
              <a:rPr lang="el-GR" sz="2400" dirty="0"/>
              <a:t>από την Περιφέρεια </a:t>
            </a:r>
            <a:r>
              <a:rPr lang="el-GR" sz="2400" dirty="0" smtClean="0"/>
              <a:t>Στερεάς Ελλάδας </a:t>
            </a:r>
            <a:r>
              <a:rPr lang="el-GR" sz="2400" dirty="0"/>
              <a:t>εντάχθηκαν στο πρόγραμμα και έλαβαν </a:t>
            </a:r>
            <a:r>
              <a:rPr lang="el-GR" sz="2400" b="1" dirty="0" smtClean="0">
                <a:solidFill>
                  <a:srgbClr val="FFFF00"/>
                </a:solidFill>
              </a:rPr>
              <a:t>1.920.306 </a:t>
            </a:r>
            <a:r>
              <a:rPr lang="el-GR" sz="2400" dirty="0"/>
              <a:t>ευρώ. </a:t>
            </a:r>
          </a:p>
        </p:txBody>
      </p:sp>
      <p:pic>
        <p:nvPicPr>
          <p:cNvPr id="10"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3</a:t>
            </a:r>
            <a:r>
              <a:rPr lang="el-GR" altLang="en-US" sz="3800" b="1" baseline="30000" dirty="0">
                <a:solidFill>
                  <a:srgbClr val="002060"/>
                </a:solidFill>
                <a:latin typeface="Calibri" pitchFamily="34" charset="0"/>
              </a:rPr>
              <a:t>ον</a:t>
            </a:r>
            <a:r>
              <a:rPr lang="el-GR" altLang="en-US" sz="3800" b="1" dirty="0">
                <a:solidFill>
                  <a:srgbClr val="002060"/>
                </a:solidFill>
                <a:latin typeface="Calibri" pitchFamily="34" charset="0"/>
              </a:rPr>
              <a:t>. Επιχορήγηση επιχειρήσεων για τις ζημιές λόγω θεομηνίας</a:t>
            </a: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 xmlns:a16="http://schemas.microsoft.com/office/drawing/2014/main" id="{FD53DD47-6AC3-4143-9349-848A024CBE16}"/>
              </a:ext>
            </a:extLst>
          </p:cNvPr>
          <p:cNvSpPr/>
          <p:nvPr/>
        </p:nvSpPr>
        <p:spPr>
          <a:xfrm>
            <a:off x="1600200" y="1790700"/>
            <a:ext cx="15163799" cy="5638800"/>
          </a:xfrm>
          <a:prstGeom prst="rect">
            <a:avLst/>
          </a:prstGeom>
          <a:solidFill>
            <a:schemeClr val="accent1">
              <a:lumMod val="20000"/>
              <a:lumOff val="80000"/>
            </a:schemeClr>
          </a:solidFill>
        </p:spPr>
        <p:txBody>
          <a:bodyPr wrap="square" anchor="t">
            <a:noAutofit/>
          </a:bodyPr>
          <a:lstStyle/>
          <a:p>
            <a:pPr marL="11113" lvl="0" algn="just">
              <a:spcAft>
                <a:spcPts val="600"/>
              </a:spcAft>
              <a:defRPr/>
            </a:pPr>
            <a:r>
              <a:rPr lang="el-GR" sz="2200" dirty="0" smtClean="0">
                <a:solidFill>
                  <a:schemeClr val="tx2"/>
                </a:solidFill>
                <a:latin typeface="+mn-lt"/>
              </a:rPr>
              <a:t>Σε αντίθεση με το παρελθόν, που ο μέσος χρόνος παροχής της επιχορήγησης προς επιχειρήσεις για τις ζημιές τους από θεομηνία ήταν μεγαλύτερος από δύο έτη, η πρώτη απόφαση χορήγησης προκαταβολής 20% επί της ζημιάς δημοσιεύθηκε στις 26.10.2020, </a:t>
            </a:r>
            <a:r>
              <a:rPr lang="el-GR" sz="2200" b="1" u="sng" dirty="0" smtClean="0">
                <a:solidFill>
                  <a:schemeClr val="tx2"/>
                </a:solidFill>
                <a:latin typeface="+mn-lt"/>
              </a:rPr>
              <a:t>μόλις ένα μήνα μετά </a:t>
            </a:r>
            <a:r>
              <a:rPr lang="el-GR" sz="2200" dirty="0" smtClean="0">
                <a:solidFill>
                  <a:schemeClr val="tx2"/>
                </a:solidFill>
                <a:latin typeface="+mn-lt"/>
              </a:rPr>
              <a:t>τη θεομηνία. </a:t>
            </a:r>
          </a:p>
          <a:p>
            <a:pPr marL="11113" lvl="0" algn="just">
              <a:spcAft>
                <a:spcPts val="600"/>
              </a:spcAft>
              <a:defRPr/>
            </a:pPr>
            <a:r>
              <a:rPr lang="el-GR" sz="2200" dirty="0" smtClean="0">
                <a:solidFill>
                  <a:schemeClr val="tx2"/>
                </a:solidFill>
                <a:latin typeface="+mn-lt"/>
              </a:rPr>
              <a:t>Παράλληλα, θεσπίστηκε η διαδικασία για τη συμπερίληψη και των αγροτικών εκμεταλλεύσεων στο σχήμα.</a:t>
            </a:r>
          </a:p>
          <a:p>
            <a:pPr marL="11113" lvl="0" algn="just">
              <a:spcAft>
                <a:spcPts val="600"/>
              </a:spcAft>
              <a:defRPr/>
            </a:pPr>
            <a:endParaRPr lang="el-GR" sz="2200" dirty="0" smtClean="0">
              <a:solidFill>
                <a:schemeClr val="tx2"/>
              </a:solidFill>
              <a:latin typeface="+mn-lt"/>
            </a:endParaRPr>
          </a:p>
          <a:p>
            <a:pPr marL="11113" lvl="0" algn="just">
              <a:spcAft>
                <a:spcPts val="600"/>
              </a:spcAft>
              <a:defRPr/>
            </a:pPr>
            <a:r>
              <a:rPr lang="el-GR" sz="2200" dirty="0" smtClean="0">
                <a:solidFill>
                  <a:schemeClr val="tx2"/>
                </a:solidFill>
                <a:latin typeface="+mn-lt"/>
              </a:rPr>
              <a:t>Στην Περιφέρεια Στερεάς Ελλάδας, </a:t>
            </a:r>
            <a:r>
              <a:rPr lang="el-GR" sz="2200" b="1" dirty="0" smtClean="0">
                <a:solidFill>
                  <a:srgbClr val="7030A0"/>
                </a:solidFill>
                <a:latin typeface="+mn-lt"/>
              </a:rPr>
              <a:t>204 επιχειρήσεις και αγροτικές εκμεταλλεύσεις </a:t>
            </a:r>
            <a:r>
              <a:rPr lang="el-GR" sz="2200" dirty="0" smtClean="0">
                <a:solidFill>
                  <a:schemeClr val="tx2"/>
                </a:solidFill>
                <a:latin typeface="+mn-lt"/>
              </a:rPr>
              <a:t>έχουν λάβει </a:t>
            </a:r>
            <a:r>
              <a:rPr lang="en-US" sz="2200" b="1" dirty="0" smtClean="0">
                <a:solidFill>
                  <a:srgbClr val="7030A0"/>
                </a:solidFill>
                <a:latin typeface="+mn-lt"/>
              </a:rPr>
              <a:t>1</a:t>
            </a:r>
            <a:r>
              <a:rPr lang="el-GR" sz="2200" b="1" dirty="0" smtClean="0">
                <a:solidFill>
                  <a:srgbClr val="7030A0"/>
                </a:solidFill>
                <a:latin typeface="+mn-lt"/>
              </a:rPr>
              <a:t>.397.583 ευρώ</a:t>
            </a:r>
            <a:r>
              <a:rPr lang="el-GR" sz="2200" dirty="0" smtClean="0">
                <a:solidFill>
                  <a:schemeClr val="tx2"/>
                </a:solidFill>
                <a:latin typeface="+mn-lt"/>
              </a:rPr>
              <a:t>, ως προκαταβολή 20</a:t>
            </a:r>
            <a:r>
              <a:rPr lang="el-GR" sz="2200" dirty="0" smtClean="0">
                <a:solidFill>
                  <a:schemeClr val="tx2"/>
                </a:solidFill>
                <a:latin typeface="+mn-lt"/>
              </a:rPr>
              <a:t>%.</a:t>
            </a:r>
          </a:p>
          <a:p>
            <a:pPr marL="11113" lvl="0" algn="just">
              <a:spcAft>
                <a:spcPts val="600"/>
              </a:spcAft>
              <a:defRPr/>
            </a:pPr>
            <a:endParaRPr lang="el-GR" sz="2200" dirty="0" smtClean="0">
              <a:solidFill>
                <a:schemeClr val="tx2"/>
              </a:solidFill>
              <a:latin typeface="+mn-lt"/>
            </a:endParaRPr>
          </a:p>
          <a:p>
            <a:pPr marL="11113" lvl="0" algn="just">
              <a:spcAft>
                <a:spcPts val="600"/>
              </a:spcAft>
              <a:defRPr/>
            </a:pPr>
            <a:endParaRPr lang="el-GR" sz="2200" dirty="0" smtClean="0">
              <a:solidFill>
                <a:schemeClr val="tx2"/>
              </a:solidFill>
              <a:latin typeface="+mn-lt"/>
            </a:endParaRPr>
          </a:p>
          <a:p>
            <a:pPr marL="11113" lvl="0" algn="just">
              <a:spcAft>
                <a:spcPts val="600"/>
              </a:spcAft>
              <a:defRPr/>
            </a:pPr>
            <a:endParaRPr lang="el-GR" sz="2200" dirty="0" smtClean="0">
              <a:solidFill>
                <a:schemeClr val="tx2"/>
              </a:solidFill>
            </a:endParaRPr>
          </a:p>
          <a:p>
            <a:pPr marL="11113" lvl="0" algn="just">
              <a:spcAft>
                <a:spcPts val="600"/>
              </a:spcAft>
              <a:defRPr/>
            </a:pPr>
            <a:endParaRPr lang="el-GR" sz="2200" dirty="0" smtClean="0">
              <a:solidFill>
                <a:schemeClr val="tx2"/>
              </a:solidFill>
            </a:endParaRPr>
          </a:p>
          <a:p>
            <a:pPr marL="11113" lvl="0" algn="just">
              <a:spcAft>
                <a:spcPts val="600"/>
              </a:spcAft>
              <a:defRPr/>
            </a:pPr>
            <a:endParaRPr lang="el-GR" sz="2200" dirty="0" smtClean="0">
              <a:solidFill>
                <a:schemeClr val="tx2"/>
              </a:solidFill>
            </a:endParaRPr>
          </a:p>
          <a:p>
            <a:pPr marL="11113" lvl="0" algn="just">
              <a:spcAft>
                <a:spcPts val="600"/>
              </a:spcAft>
              <a:defRPr/>
            </a:pPr>
            <a:endParaRPr lang="el-GR" sz="2400" dirty="0" smtClean="0">
              <a:solidFill>
                <a:schemeClr val="accent1">
                  <a:lumMod val="50000"/>
                </a:schemeClr>
              </a:solidFill>
              <a:latin typeface="Calibri" panose="020F0502020204030204"/>
            </a:endParaRPr>
          </a:p>
          <a:p>
            <a:pPr marL="11113" lvl="0" algn="just">
              <a:spcAft>
                <a:spcPts val="600"/>
              </a:spcAft>
              <a:defRPr/>
            </a:pPr>
            <a:endParaRPr lang="el-GR" sz="2200" dirty="0">
              <a:solidFill>
                <a:schemeClr val="tx2"/>
              </a:solidFill>
              <a:latin typeface="+mn-lt"/>
              <a:cs typeface="+mn-cs"/>
            </a:endParaRPr>
          </a:p>
          <a:p>
            <a:pPr marL="11113" lvl="0" algn="just">
              <a:spcAft>
                <a:spcPts val="600"/>
              </a:spcAft>
              <a:defRPr/>
            </a:pPr>
            <a:endParaRPr lang="el-GR" sz="2200" dirty="0">
              <a:solidFill>
                <a:schemeClr val="tx2"/>
              </a:solidFill>
              <a:latin typeface="+mn-lt"/>
              <a:cs typeface="+mn-cs"/>
            </a:endParaRPr>
          </a:p>
          <a:p>
            <a:pPr marL="11113" lvl="0" algn="just">
              <a:spcAft>
                <a:spcPts val="600"/>
              </a:spcAft>
              <a:defRPr/>
            </a:pPr>
            <a:endParaRPr kumimoji="0" lang="el-GR" b="0" i="0" u="none" strike="noStrike" kern="1200" cap="none" spc="0" normalizeH="0" baseline="0" noProof="0" dirty="0">
              <a:ln>
                <a:noFill/>
              </a:ln>
              <a:solidFill>
                <a:schemeClr val="accent1">
                  <a:lumMod val="50000"/>
                </a:schemeClr>
              </a:solidFill>
              <a:effectLst/>
              <a:uLnTx/>
              <a:uFillTx/>
              <a:latin typeface="Calibri" panose="020F0502020204030204"/>
            </a:endParaRPr>
          </a:p>
        </p:txBody>
      </p:sp>
      <p:pic>
        <p:nvPicPr>
          <p:cNvPr id="15"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86200" y="4533900"/>
            <a:ext cx="10417175" cy="25447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r>
              <a:rPr lang="el-GR" altLang="en-US" sz="3800" b="1" dirty="0">
                <a:solidFill>
                  <a:srgbClr val="002060"/>
                </a:solidFill>
                <a:latin typeface="Calibri" pitchFamily="34" charset="0"/>
              </a:rPr>
              <a:t>4</a:t>
            </a:r>
            <a:r>
              <a:rPr lang="el-GR" altLang="en-US" sz="3800" b="1" baseline="30000" dirty="0">
                <a:solidFill>
                  <a:srgbClr val="002060"/>
                </a:solidFill>
                <a:latin typeface="Calibri" pitchFamily="34" charset="0"/>
              </a:rPr>
              <a:t>ον</a:t>
            </a:r>
            <a:r>
              <a:rPr lang="el-GR" altLang="en-US" sz="3800" b="1" dirty="0">
                <a:solidFill>
                  <a:srgbClr val="002060"/>
                </a:solidFill>
                <a:latin typeface="Calibri" pitchFamily="34" charset="0"/>
              </a:rPr>
              <a:t>. Στήριξη πρωτογενούς παραγωγής και αποκατάσταση ζημιών</a:t>
            </a: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4" name="Rectangle 7">
            <a:extLst>
              <a:ext uri="{FF2B5EF4-FFF2-40B4-BE49-F238E27FC236}">
                <a16:creationId xmlns="" xmlns:a16="http://schemas.microsoft.com/office/drawing/2014/main" id="{650BED06-1121-4F12-9A65-353644F01E00}"/>
              </a:ext>
            </a:extLst>
          </p:cNvPr>
          <p:cNvSpPr/>
          <p:nvPr/>
        </p:nvSpPr>
        <p:spPr>
          <a:xfrm>
            <a:off x="1524000" y="1943100"/>
            <a:ext cx="15240000" cy="13716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0" algn="just">
              <a:spcAft>
                <a:spcPts val="600"/>
              </a:spcAft>
              <a:buFont typeface="Arial" pitchFamily="34" charset="0"/>
              <a:buChar char="•"/>
              <a:defRPr/>
            </a:pPr>
            <a:r>
              <a:rPr lang="el-GR" sz="2400" b="1" dirty="0">
                <a:solidFill>
                  <a:prstClr val="white"/>
                </a:solidFill>
                <a:latin typeface="Calibri" panose="020F0502020204030204"/>
              </a:rPr>
              <a:t> Άμεση αποζημίωση φυτικού και ζωικού κεφαλαίου από τον ΕΛΓΑ. </a:t>
            </a:r>
          </a:p>
          <a:p>
            <a:pPr marL="11113" lvl="0" algn="just">
              <a:spcAft>
                <a:spcPts val="600"/>
              </a:spcAft>
              <a:defRPr/>
            </a:pPr>
            <a:r>
              <a:rPr lang="el-GR" sz="2200" dirty="0">
                <a:solidFill>
                  <a:prstClr val="white"/>
                </a:solidFill>
                <a:latin typeface="Calibri" panose="020F0502020204030204"/>
              </a:rPr>
              <a:t>Η στενή συνεργασία του Υπουργείου Οικονομικών με το Υπουργείο Αγροτικής </a:t>
            </a:r>
            <a:r>
              <a:rPr lang="el-GR" sz="2200" dirty="0" smtClean="0">
                <a:solidFill>
                  <a:prstClr val="white"/>
                </a:solidFill>
                <a:latin typeface="Calibri" panose="020F0502020204030204"/>
              </a:rPr>
              <a:t>Ανάπτυξης και Τροφίμων </a:t>
            </a:r>
            <a:r>
              <a:rPr lang="el-GR" sz="2200" dirty="0">
                <a:solidFill>
                  <a:prstClr val="white"/>
                </a:solidFill>
                <a:latin typeface="Calibri" panose="020F0502020204030204"/>
              </a:rPr>
              <a:t>και τον ΕΛΓΑ, είχε ως αποτέλεσμα την ταχύτατη καταβολή αποζημιώσεων.</a:t>
            </a:r>
          </a:p>
        </p:txBody>
      </p:sp>
      <p:sp>
        <p:nvSpPr>
          <p:cNvPr id="15" name="Rectangle 7">
            <a:extLst>
              <a:ext uri="{FF2B5EF4-FFF2-40B4-BE49-F238E27FC236}">
                <a16:creationId xmlns="" xmlns:a16="http://schemas.microsoft.com/office/drawing/2014/main" id="{650BED06-1121-4F12-9A65-353644F01E00}"/>
              </a:ext>
            </a:extLst>
          </p:cNvPr>
          <p:cNvSpPr/>
          <p:nvPr/>
        </p:nvSpPr>
        <p:spPr>
          <a:xfrm>
            <a:off x="1524000" y="4000500"/>
            <a:ext cx="15240000" cy="1066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0" algn="just">
              <a:spcAft>
                <a:spcPts val="600"/>
              </a:spcAft>
              <a:buFont typeface="Arial" pitchFamily="34" charset="0"/>
              <a:buChar char="•"/>
              <a:defRPr/>
            </a:pPr>
            <a:r>
              <a:rPr lang="el-GR" sz="2400" b="1" dirty="0">
                <a:solidFill>
                  <a:prstClr val="white"/>
                </a:solidFill>
              </a:rPr>
              <a:t> Επιχορήγηση ζημιών σε εξοπλισμό, μέσα παραγωγής, αποθηκευμένα προϊόντα και έγγειο κεφάλαιο για αγροτικές εκμεταλλεύσεις. </a:t>
            </a:r>
          </a:p>
        </p:txBody>
      </p:sp>
      <p:sp>
        <p:nvSpPr>
          <p:cNvPr id="16" name="Rectangle 7">
            <a:extLst>
              <a:ext uri="{FF2B5EF4-FFF2-40B4-BE49-F238E27FC236}">
                <a16:creationId xmlns="" xmlns:a16="http://schemas.microsoft.com/office/drawing/2014/main" id="{650BED06-1121-4F12-9A65-353644F01E00}"/>
              </a:ext>
            </a:extLst>
          </p:cNvPr>
          <p:cNvSpPr/>
          <p:nvPr/>
        </p:nvSpPr>
        <p:spPr>
          <a:xfrm>
            <a:off x="1524000" y="5753100"/>
            <a:ext cx="15240000" cy="1219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0" algn="just">
              <a:spcAft>
                <a:spcPts val="600"/>
              </a:spcAft>
              <a:buFont typeface="Arial" pitchFamily="34" charset="0"/>
              <a:buChar char="•"/>
              <a:defRPr/>
            </a:pPr>
            <a:r>
              <a:rPr lang="el-GR" sz="2400" b="1" dirty="0">
                <a:solidFill>
                  <a:prstClr val="white"/>
                </a:solidFill>
              </a:rPr>
              <a:t> Διασφάλιση </a:t>
            </a:r>
            <a:r>
              <a:rPr lang="el-GR" sz="2400" b="1" dirty="0" smtClean="0">
                <a:solidFill>
                  <a:srgbClr val="FFFF00"/>
                </a:solidFill>
              </a:rPr>
              <a:t>2,2 </a:t>
            </a:r>
            <a:r>
              <a:rPr lang="el-GR" sz="2400" b="1" dirty="0">
                <a:solidFill>
                  <a:srgbClr val="FFFF00"/>
                </a:solidFill>
              </a:rPr>
              <a:t>εκατ. ευρώ</a:t>
            </a:r>
            <a:r>
              <a:rPr lang="el-GR" sz="2400" b="1" dirty="0">
                <a:solidFill>
                  <a:prstClr val="white"/>
                </a:solidFill>
              </a:rPr>
              <a:t> από το Υπουργείο Αγροτικής Ανάπτυξης και Τροφίμων στην Περιφέρεια </a:t>
            </a:r>
            <a:r>
              <a:rPr lang="el-GR" sz="2400" b="1" dirty="0" smtClean="0">
                <a:solidFill>
                  <a:prstClr val="white"/>
                </a:solidFill>
              </a:rPr>
              <a:t>Στερεάς Ελλάδας </a:t>
            </a:r>
            <a:r>
              <a:rPr lang="el-GR" sz="2400" b="1" dirty="0">
                <a:solidFill>
                  <a:prstClr val="white"/>
                </a:solidFill>
              </a:rPr>
              <a:t>για τους ΤΟΕΒ της περιοχής.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r>
              <a:rPr lang="el-GR" altLang="en-US" sz="3800" b="1" dirty="0">
                <a:solidFill>
                  <a:srgbClr val="002060"/>
                </a:solidFill>
                <a:latin typeface="Calibri" pitchFamily="34" charset="0"/>
              </a:rPr>
              <a:t>5</a:t>
            </a:r>
            <a:r>
              <a:rPr lang="el-GR" altLang="en-US" sz="3800" b="1" baseline="30000" dirty="0">
                <a:solidFill>
                  <a:srgbClr val="002060"/>
                </a:solidFill>
                <a:latin typeface="Calibri" pitchFamily="34" charset="0"/>
              </a:rPr>
              <a:t>ον</a:t>
            </a:r>
            <a:r>
              <a:rPr lang="el-GR" altLang="en-US" sz="3800" b="1" dirty="0">
                <a:solidFill>
                  <a:srgbClr val="002060"/>
                </a:solidFill>
                <a:latin typeface="Calibri" pitchFamily="34" charset="0"/>
              </a:rPr>
              <a:t>. Στήριξη νοικοκυριών, οικοσκευών και κατοικιών</a:t>
            </a: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0" name="Rectangle 7">
            <a:extLst>
              <a:ext uri="{FF2B5EF4-FFF2-40B4-BE49-F238E27FC236}">
                <a16:creationId xmlns="" xmlns:a16="http://schemas.microsoft.com/office/drawing/2014/main" id="{650BED06-1121-4F12-9A65-353644F01E00}"/>
              </a:ext>
            </a:extLst>
          </p:cNvPr>
          <p:cNvSpPr/>
          <p:nvPr/>
        </p:nvSpPr>
        <p:spPr>
          <a:xfrm>
            <a:off x="1524000" y="1638300"/>
            <a:ext cx="15240000" cy="6934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a:solidFill>
                  <a:prstClr val="white"/>
                </a:solidFill>
              </a:rPr>
              <a:t>Με τις απαραίτητες ενέργειες της Τοπικής Αυτοδιοίκησης, δρομολογούνται:</a:t>
            </a:r>
          </a:p>
          <a:p>
            <a:pPr algn="just"/>
            <a:endParaRPr lang="el-GR" sz="2400" dirty="0">
              <a:solidFill>
                <a:prstClr val="white"/>
              </a:solidFill>
            </a:endParaRPr>
          </a:p>
          <a:p>
            <a:pPr algn="just">
              <a:buFont typeface="Arial" pitchFamily="34" charset="0"/>
              <a:buChar char="•"/>
            </a:pPr>
            <a:r>
              <a:rPr lang="el-GR" sz="2400" dirty="0">
                <a:solidFill>
                  <a:prstClr val="white"/>
                </a:solidFill>
              </a:rPr>
              <a:t> </a:t>
            </a:r>
            <a:r>
              <a:rPr lang="el-GR" sz="2400" b="1" dirty="0">
                <a:solidFill>
                  <a:prstClr val="white"/>
                </a:solidFill>
                <a:latin typeface="Calibri" panose="020F0502020204030204"/>
              </a:rPr>
              <a:t>Αποζημιώσεις για τις πρώτες ανάγκες των νοικοκυριών και για οικοσκευή.</a:t>
            </a:r>
          </a:p>
          <a:p>
            <a:pPr algn="just">
              <a:buFont typeface="Arial" pitchFamily="34" charset="0"/>
              <a:buChar char="•"/>
            </a:pPr>
            <a:endParaRPr lang="el-GR" sz="2400" b="1" dirty="0">
              <a:solidFill>
                <a:prstClr val="white"/>
              </a:solidFill>
              <a:latin typeface="Calibri" panose="020F0502020204030204"/>
            </a:endParaRPr>
          </a:p>
          <a:p>
            <a:pPr algn="just">
              <a:buFont typeface="Arial" pitchFamily="34" charset="0"/>
              <a:buChar char="•"/>
            </a:pPr>
            <a:r>
              <a:rPr lang="el-GR" sz="2400" b="1" dirty="0" smtClean="0">
                <a:solidFill>
                  <a:prstClr val="white"/>
                </a:solidFill>
                <a:latin typeface="Calibri" panose="020F0502020204030204"/>
              </a:rPr>
              <a:t> Εφάπαξ </a:t>
            </a:r>
            <a:r>
              <a:rPr lang="el-GR" sz="2400" b="1" dirty="0">
                <a:solidFill>
                  <a:prstClr val="white"/>
                </a:solidFill>
                <a:latin typeface="Calibri" panose="020F0502020204030204"/>
              </a:rPr>
              <a:t>ενίσχυση 5.000 ευρώ προς κατοικίες.</a:t>
            </a:r>
          </a:p>
          <a:p>
            <a:pPr algn="just">
              <a:buFont typeface="Arial" pitchFamily="34" charset="0"/>
              <a:buChar char="•"/>
            </a:pPr>
            <a:endParaRPr lang="el-GR" sz="2400" b="1" dirty="0">
              <a:solidFill>
                <a:prstClr val="white"/>
              </a:solidFill>
              <a:latin typeface="Calibri" panose="020F0502020204030204"/>
            </a:endParaRPr>
          </a:p>
          <a:p>
            <a:pPr algn="just">
              <a:buFont typeface="Arial" pitchFamily="34" charset="0"/>
              <a:buChar char="•"/>
            </a:pPr>
            <a:r>
              <a:rPr lang="el-GR" sz="2400" b="1" dirty="0" smtClean="0">
                <a:solidFill>
                  <a:prstClr val="white"/>
                </a:solidFill>
                <a:latin typeface="Calibri" panose="020F0502020204030204"/>
              </a:rPr>
              <a:t> Παροχή </a:t>
            </a:r>
            <a:r>
              <a:rPr lang="el-GR" sz="2400" b="1" dirty="0">
                <a:solidFill>
                  <a:prstClr val="white"/>
                </a:solidFill>
                <a:latin typeface="Calibri" panose="020F0502020204030204"/>
              </a:rPr>
              <a:t>στεγαστικής συνδρομής σε φυσικά και νομικά πρόσωπα.</a:t>
            </a:r>
          </a:p>
          <a:p>
            <a:pPr algn="just">
              <a:buFont typeface="Arial" pitchFamily="34" charset="0"/>
              <a:buChar char="•"/>
            </a:pPr>
            <a:endParaRPr lang="el-GR" sz="2400" b="1" dirty="0">
              <a:solidFill>
                <a:prstClr val="white"/>
              </a:solidFill>
              <a:latin typeface="Calibri" panose="020F0502020204030204"/>
            </a:endParaRPr>
          </a:p>
          <a:p>
            <a:pPr algn="just">
              <a:buFont typeface="Arial" pitchFamily="34" charset="0"/>
              <a:buChar char="•"/>
            </a:pPr>
            <a:r>
              <a:rPr lang="el-GR" sz="2400" b="1" dirty="0" smtClean="0">
                <a:solidFill>
                  <a:prstClr val="white"/>
                </a:solidFill>
                <a:latin typeface="Calibri" panose="020F0502020204030204"/>
              </a:rPr>
              <a:t> Επιδότηση </a:t>
            </a:r>
            <a:r>
              <a:rPr lang="el-GR" sz="2400" b="1" dirty="0">
                <a:solidFill>
                  <a:prstClr val="white"/>
                </a:solidFill>
                <a:latin typeface="Calibri" panose="020F0502020204030204"/>
              </a:rPr>
              <a:t>ενοικίου και συγκατοίκησης.</a:t>
            </a:r>
          </a:p>
          <a:p>
            <a:pPr algn="just"/>
            <a:endParaRPr lang="el-GR" sz="2400" dirty="0">
              <a:solidFill>
                <a:prstClr val="white"/>
              </a:solidFill>
            </a:endParaRPr>
          </a:p>
          <a:p>
            <a:pPr algn="just"/>
            <a:endParaRPr lang="el-GR" sz="2400" dirty="0">
              <a:solidFill>
                <a:prstClr val="white"/>
              </a:solidFill>
            </a:endParaRPr>
          </a:p>
          <a:p>
            <a:pPr algn="just"/>
            <a:endParaRPr lang="el-GR" sz="2400" dirty="0">
              <a:solidFill>
                <a:prstClr val="white"/>
              </a:solidFill>
            </a:endParaRPr>
          </a:p>
          <a:p>
            <a:pPr algn="just"/>
            <a:endParaRPr lang="el-GR" sz="2400" dirty="0">
              <a:solidFill>
                <a:prstClr val="white"/>
              </a:solidFill>
            </a:endParaRPr>
          </a:p>
          <a:p>
            <a:pPr algn="just"/>
            <a:endParaRPr lang="el-GR" sz="2400" dirty="0">
              <a:solidFill>
                <a:prstClr val="white"/>
              </a:solidFill>
            </a:endParaRPr>
          </a:p>
          <a:p>
            <a:pPr algn="just"/>
            <a:endParaRPr lang="el-GR" sz="2400" dirty="0">
              <a:solidFill>
                <a:prstClr val="white"/>
              </a:solidFill>
            </a:endParaRPr>
          </a:p>
          <a:p>
            <a:pPr algn="just"/>
            <a:r>
              <a:rPr lang="el-GR" sz="2400" dirty="0">
                <a:solidFill>
                  <a:prstClr val="white"/>
                </a:solidFill>
              </a:rPr>
              <a:t>Ήδη, έχουν πληρωθεί </a:t>
            </a:r>
            <a:r>
              <a:rPr lang="el-GR" sz="2400" b="1" dirty="0" smtClean="0">
                <a:solidFill>
                  <a:srgbClr val="FFFF00"/>
                </a:solidFill>
              </a:rPr>
              <a:t>230.766 </a:t>
            </a:r>
            <a:r>
              <a:rPr lang="el-GR" sz="2400" b="1" dirty="0" smtClean="0">
                <a:solidFill>
                  <a:srgbClr val="FFFF00"/>
                </a:solidFill>
              </a:rPr>
              <a:t>ευρώ</a:t>
            </a:r>
            <a:r>
              <a:rPr lang="el-GR" sz="2400" dirty="0">
                <a:solidFill>
                  <a:prstClr val="white"/>
                </a:solidFill>
              </a:rPr>
              <a:t>, ως αποζημίωση νοικοκυριών στην </a:t>
            </a:r>
            <a:r>
              <a:rPr lang="el-GR" sz="2400" dirty="0" smtClean="0">
                <a:solidFill>
                  <a:prstClr val="white"/>
                </a:solidFill>
              </a:rPr>
              <a:t>Περιφέρεια Στερεάς Ελλάδας.</a:t>
            </a:r>
            <a:endParaRPr lang="el-GR" sz="2400" dirty="0">
              <a:solidFill>
                <a:prstClr val="white"/>
              </a:solidFill>
            </a:endParaRPr>
          </a:p>
          <a:p>
            <a:endParaRPr lang="el-GR" sz="2400" dirty="0">
              <a:solidFill>
                <a:prstClr val="white"/>
              </a:solidFill>
              <a:latin typeface="Calibri" panose="020F0502020204030204"/>
            </a:endParaRPr>
          </a:p>
          <a:p>
            <a:endParaRPr lang="el-GR" sz="2400" dirty="0">
              <a:solidFill>
                <a:prstClr val="white"/>
              </a:solidFill>
              <a:latin typeface="Calibri" panose="020F0502020204030204"/>
            </a:endParaRPr>
          </a:p>
        </p:txBody>
      </p:sp>
      <p:graphicFrame>
        <p:nvGraphicFramePr>
          <p:cNvPr id="11" name="Πίνακας 3">
            <a:extLst>
              <a:ext uri="{FF2B5EF4-FFF2-40B4-BE49-F238E27FC236}">
                <a16:creationId xmlns="" xmlns:a16="http://schemas.microsoft.com/office/drawing/2014/main" id="{EF0367EE-3E76-44CE-B3F5-5B82BE9808B0}"/>
              </a:ext>
            </a:extLst>
          </p:cNvPr>
          <p:cNvGraphicFramePr>
            <a:graphicFrameLocks noGrp="1" noChangeAspect="1"/>
          </p:cNvGraphicFramePr>
          <p:nvPr>
            <p:extLst>
              <p:ext uri="{D42A27DB-BD31-4B8C-83A1-F6EECF244321}">
                <p14:modId xmlns="" xmlns:p14="http://schemas.microsoft.com/office/powerpoint/2010/main" val="3814092083"/>
              </p:ext>
            </p:extLst>
          </p:nvPr>
        </p:nvGraphicFramePr>
        <p:xfrm>
          <a:off x="9677400" y="4991100"/>
          <a:ext cx="5334000" cy="1524000"/>
        </p:xfrm>
        <a:graphic>
          <a:graphicData uri="http://schemas.openxmlformats.org/drawingml/2006/table">
            <a:tbl>
              <a:tblPr firstRow="1" bandRow="1">
                <a:tableStyleId>{5C22544A-7EE6-4342-B048-85BDC9FD1C3A}</a:tableStyleId>
              </a:tblPr>
              <a:tblGrid>
                <a:gridCol w="2931407">
                  <a:extLst>
                    <a:ext uri="{9D8B030D-6E8A-4147-A177-3AD203B41FA5}">
                      <a16:colId xmlns="" xmlns:a16="http://schemas.microsoft.com/office/drawing/2014/main" val="2124321732"/>
                    </a:ext>
                  </a:extLst>
                </a:gridCol>
                <a:gridCol w="2402593">
                  <a:extLst>
                    <a:ext uri="{9D8B030D-6E8A-4147-A177-3AD203B41FA5}">
                      <a16:colId xmlns="" xmlns:a16="http://schemas.microsoft.com/office/drawing/2014/main" val="2702545398"/>
                    </a:ext>
                  </a:extLst>
                </a:gridCol>
              </a:tblGrid>
              <a:tr h="762000">
                <a:tc>
                  <a:txBody>
                    <a:bodyPr/>
                    <a:lstStyle/>
                    <a:p>
                      <a:pPr algn="ctr"/>
                      <a:r>
                        <a:rPr lang="el-GR" sz="2200" b="1" dirty="0" smtClean="0">
                          <a:solidFill>
                            <a:schemeClr val="bg1"/>
                          </a:solidFill>
                        </a:rPr>
                        <a:t>Περιφέρεια</a:t>
                      </a:r>
                      <a:endParaRPr lang="el-GR" sz="2200" b="1" dirty="0">
                        <a:solidFill>
                          <a:schemeClr val="bg1"/>
                        </a:solidFill>
                      </a:endParaRPr>
                    </a:p>
                  </a:txBody>
                  <a:tcPr anchor="ctr"/>
                </a:tc>
                <a:tc>
                  <a:txBody>
                    <a:bodyPr/>
                    <a:lstStyle/>
                    <a:p>
                      <a:pPr algn="ctr"/>
                      <a:r>
                        <a:rPr lang="el-GR" sz="2200" b="1" dirty="0">
                          <a:solidFill>
                            <a:schemeClr val="bg1"/>
                          </a:solidFill>
                        </a:rPr>
                        <a:t>Ποσό</a:t>
                      </a:r>
                      <a:r>
                        <a:rPr lang="el-GR" sz="2200" b="1" baseline="0" dirty="0">
                          <a:solidFill>
                            <a:schemeClr val="bg1"/>
                          </a:solidFill>
                        </a:rPr>
                        <a:t> </a:t>
                      </a:r>
                      <a:r>
                        <a:rPr lang="el-GR" sz="2200" b="1" baseline="0" dirty="0" smtClean="0">
                          <a:solidFill>
                            <a:schemeClr val="bg1"/>
                          </a:solidFill>
                        </a:rPr>
                        <a:t> (ευρώ)</a:t>
                      </a:r>
                      <a:endParaRPr lang="el-GR" sz="2200" b="1" dirty="0">
                        <a:solidFill>
                          <a:schemeClr val="bg1"/>
                        </a:solidFill>
                      </a:endParaRPr>
                    </a:p>
                  </a:txBody>
                  <a:tcPr anchor="ctr"/>
                </a:tc>
                <a:extLst>
                  <a:ext uri="{0D108BD9-81ED-4DB2-BD59-A6C34878D82A}">
                    <a16:rowId xmlns="" xmlns:a16="http://schemas.microsoft.com/office/drawing/2014/main" val="2374910631"/>
                  </a:ext>
                </a:extLst>
              </a:tr>
              <a:tr h="762000">
                <a:tc>
                  <a:txBody>
                    <a:bodyPr/>
                    <a:lstStyle/>
                    <a:p>
                      <a:pPr algn="ctr"/>
                      <a:r>
                        <a:rPr lang="el-GR" sz="2200" b="1" dirty="0" smtClean="0">
                          <a:solidFill>
                            <a:schemeClr val="accent1">
                              <a:lumMod val="50000"/>
                            </a:schemeClr>
                          </a:solidFill>
                        </a:rPr>
                        <a:t>Στερεάς Ελλάδας</a:t>
                      </a:r>
                      <a:endParaRPr lang="el-GR" sz="2200" b="1" dirty="0">
                        <a:solidFill>
                          <a:schemeClr val="accent1">
                            <a:lumMod val="50000"/>
                          </a:schemeClr>
                        </a:solidFill>
                      </a:endParaRPr>
                    </a:p>
                  </a:txBody>
                  <a:tcPr anchor="ctr"/>
                </a:tc>
                <a:tc>
                  <a:txBody>
                    <a:bodyPr/>
                    <a:lstStyle/>
                    <a:p>
                      <a:pPr algn="ctr"/>
                      <a:r>
                        <a:rPr lang="el-GR" sz="2200" b="1" smtClean="0">
                          <a:solidFill>
                            <a:schemeClr val="accent1">
                              <a:lumMod val="50000"/>
                            </a:schemeClr>
                          </a:solidFill>
                        </a:rPr>
                        <a:t>230.766</a:t>
                      </a:r>
                      <a:endParaRPr lang="el-GR" sz="2200" b="1" dirty="0">
                        <a:solidFill>
                          <a:schemeClr val="accent1">
                            <a:lumMod val="50000"/>
                          </a:schemeClr>
                        </a:solidFill>
                      </a:endParaRPr>
                    </a:p>
                  </a:txBody>
                  <a:tcPr anchor="ctr"/>
                </a:tc>
                <a:extLst>
                  <a:ext uri="{0D108BD9-81ED-4DB2-BD59-A6C34878D82A}">
                    <a16:rowId xmlns="" xmlns:a16="http://schemas.microsoft.com/office/drawing/2014/main" val="19081164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3385542"/>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3. Παρεμβάσεις Αντιμετώπισης</a:t>
            </a:r>
          </a:p>
          <a:p>
            <a:pPr algn="ctr" eaLnBrk="1" hangingPunct="1"/>
            <a:r>
              <a:rPr lang="el-GR" altLang="el-GR" sz="4400" b="1" dirty="0">
                <a:solidFill>
                  <a:srgbClr val="F4F4F4"/>
                </a:solidFill>
                <a:latin typeface="Calibri" pitchFamily="34" charset="0"/>
              </a:rPr>
              <a:t>των Οικονομικών Επιπτώσεων της Πανδημίας</a:t>
            </a:r>
          </a:p>
          <a:p>
            <a:pPr algn="ctr" eaLnBrk="1" hangingPunct="1"/>
            <a:r>
              <a:rPr lang="el-GR" altLang="el-GR" sz="4400" b="1" dirty="0">
                <a:solidFill>
                  <a:srgbClr val="F4F4F4"/>
                </a:solidFill>
                <a:latin typeface="Calibri" pitchFamily="34" charset="0"/>
              </a:rPr>
              <a:t> -</a:t>
            </a:r>
            <a:endParaRPr lang="en-US" altLang="el-GR" sz="4400" b="1" dirty="0">
              <a:solidFill>
                <a:srgbClr val="F4F4F4"/>
              </a:solidFill>
              <a:latin typeface="Calibri" pitchFamily="34" charset="0"/>
            </a:endParaRPr>
          </a:p>
          <a:p>
            <a:pPr marL="742950" indent="-742950" algn="ctr" eaLnBrk="1" hangingPunct="1"/>
            <a:r>
              <a:rPr lang="el-GR" altLang="el-GR" sz="4400" b="1" dirty="0">
                <a:solidFill>
                  <a:srgbClr val="F4F4F4"/>
                </a:solidFill>
                <a:latin typeface="Calibri" pitchFamily="34" charset="0"/>
              </a:rPr>
              <a:t>Στήριξη</a:t>
            </a:r>
          </a:p>
          <a:p>
            <a:pPr marL="742950" indent="-742950" algn="ctr" eaLnBrk="1" hangingPunct="1"/>
            <a:r>
              <a:rPr lang="el-GR" altLang="el-GR" sz="4400" b="1" dirty="0">
                <a:solidFill>
                  <a:srgbClr val="F4F4F4"/>
                </a:solidFill>
                <a:latin typeface="Calibri" pitchFamily="34" charset="0"/>
              </a:rPr>
              <a:t>Αγροτικού Τομέα</a:t>
            </a:r>
            <a:endParaRPr lang="en-US" altLang="el-GR" sz="4400" b="1" dirty="0">
              <a:solidFill>
                <a:srgbClr val="F4F4F4"/>
              </a:solidFill>
              <a:latin typeface="Calibri" pitchFamily="34" charset="0"/>
            </a:endParaRP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smtClean="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Στερεάς Ελλάδας</a:t>
            </a:r>
            <a:endPar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Στήριξη αγροτικού τομέα </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p:nvSpPr>
        <p:spPr>
          <a:xfrm>
            <a:off x="1447800" y="1790700"/>
            <a:ext cx="15392400" cy="6324600"/>
          </a:xfrm>
          <a:prstGeom prst="rect">
            <a:avLst/>
          </a:prstGeom>
          <a:solidFill>
            <a:schemeClr val="tx2">
              <a:lumMod val="75000"/>
            </a:schemeClr>
          </a:solidFill>
          <a:ln>
            <a:solidFill>
              <a:schemeClr val="bg1"/>
            </a:solidFill>
          </a:ln>
          <a:scene3d>
            <a:camera prst="orthographicFront"/>
            <a:lightRig rig="threePt" dir="t"/>
          </a:scene3d>
          <a:sp3d>
            <a:bevelT/>
          </a:sp3d>
        </p:spPr>
        <p:txBody>
          <a:bodyPr rtlCol="0">
            <a:noAutofit/>
          </a:bodyPr>
          <a:lstStyle/>
          <a:p>
            <a:pPr algn="just"/>
            <a:r>
              <a:rPr lang="el-GR" sz="2200" dirty="0" smtClean="0">
                <a:solidFill>
                  <a:schemeClr val="bg1"/>
                </a:solidFill>
                <a:effectLst>
                  <a:outerShdw blurRad="38100" dist="38100" dir="2700000" algn="tl">
                    <a:srgbClr val="000000">
                      <a:alpha val="43137"/>
                    </a:srgbClr>
                  </a:outerShdw>
                </a:effectLst>
                <a:latin typeface="+mn-lt"/>
                <a:cs typeface="+mn-cs"/>
              </a:rPr>
              <a:t>Σε συνεργασία με το Υπουργείο Αγροτικής Ανάπτυξης και Τροφίμων, σχεδιάζονται και υλοποιούνται μέτρα στήριξης του πρωτογενούς τομέα για</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την αντιμετώπιση των επιπτώσεων της πανδημίας COVID-19</a:t>
            </a:r>
            <a:r>
              <a:rPr lang="en-US" sz="2200" dirty="0" smtClean="0">
                <a:solidFill>
                  <a:schemeClr val="bg1"/>
                </a:solidFill>
                <a:effectLst>
                  <a:outerShdw blurRad="38100" dist="38100" dir="2700000" algn="tl">
                    <a:srgbClr val="000000">
                      <a:alpha val="43137"/>
                    </a:srgbClr>
                  </a:outerShdw>
                </a:effectLst>
                <a:latin typeface="+mn-lt"/>
                <a:cs typeface="+mn-cs"/>
              </a:rPr>
              <a:t>.</a:t>
            </a:r>
            <a:r>
              <a:rPr lang="el-GR" sz="2200" dirty="0" smtClean="0">
                <a:solidFill>
                  <a:schemeClr val="bg1"/>
                </a:solidFill>
                <a:effectLst>
                  <a:outerShdw blurRad="38100" dist="38100" dir="2700000" algn="tl">
                    <a:srgbClr val="000000">
                      <a:alpha val="43137"/>
                    </a:srgbClr>
                  </a:outerShdw>
                </a:effectLst>
                <a:latin typeface="+mn-lt"/>
                <a:cs typeface="+mn-cs"/>
              </a:rPr>
              <a:t>  </a:t>
            </a:r>
          </a:p>
          <a:p>
            <a:pPr algn="just"/>
            <a:r>
              <a:rPr lang="el-GR" sz="2200" dirty="0" smtClean="0">
                <a:solidFill>
                  <a:schemeClr val="bg1"/>
                </a:solidFill>
                <a:effectLst>
                  <a:outerShdw blurRad="38100" dist="38100" dir="2700000" algn="tl">
                    <a:srgbClr val="000000">
                      <a:alpha val="43137"/>
                    </a:srgbClr>
                  </a:outerShdw>
                </a:effectLst>
                <a:latin typeface="+mn-lt"/>
                <a:cs typeface="+mn-cs"/>
              </a:rPr>
              <a:t>Μεταξύ άλλων , στην Περιφέρεια  Στερεάς Ελλάδας: </a:t>
            </a: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r>
              <a:rPr lang="el-GR" sz="2200" dirty="0" smtClean="0">
                <a:solidFill>
                  <a:schemeClr val="bg1"/>
                </a:solidFill>
                <a:effectLst>
                  <a:outerShdw blurRad="38100" dist="38100" dir="2700000" algn="tl">
                    <a:srgbClr val="000000">
                      <a:alpha val="43137"/>
                    </a:srgbClr>
                  </a:outerShdw>
                </a:effectLst>
                <a:latin typeface="+mn-lt"/>
                <a:cs typeface="+mn-cs"/>
              </a:rPr>
              <a:t>Α. Χορηγήθηκαν κρατικές ενισχύσεις, σύμφωνα με το</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Προσωρινό Πλαίσιο, ύψους:</a:t>
            </a:r>
            <a:endParaRPr lang="en-US" sz="2200" dirty="0" smtClean="0">
              <a:solidFill>
                <a:schemeClr val="bg1"/>
              </a:solidFill>
              <a:effectLst>
                <a:outerShdw blurRad="38100" dist="38100" dir="2700000" algn="tl">
                  <a:srgbClr val="000000">
                    <a:alpha val="43137"/>
                  </a:srgbClr>
                </a:outerShdw>
              </a:effectLst>
              <a:latin typeface="+mn-lt"/>
              <a:cs typeface="+mn-cs"/>
            </a:endParaRP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1.385.203 ευρώ</a:t>
            </a:r>
            <a:r>
              <a:rPr lang="el-GR" sz="2200" dirty="0" smtClean="0">
                <a:solidFill>
                  <a:schemeClr val="bg1"/>
                </a:solidFill>
                <a:effectLst>
                  <a:outerShdw blurRad="38100" dist="38100" dir="2700000" algn="tl">
                    <a:srgbClr val="000000">
                      <a:alpha val="43137"/>
                    </a:srgbClr>
                  </a:outerShdw>
                </a:effectLst>
                <a:latin typeface="+mn-lt"/>
                <a:cs typeface="+mn-cs"/>
              </a:rPr>
              <a:t> στον τομέα της</a:t>
            </a:r>
            <a:r>
              <a:rPr lang="en-US" sz="2200" dirty="0" smtClean="0">
                <a:solidFill>
                  <a:schemeClr val="bg1"/>
                </a:solidFill>
                <a:effectLst>
                  <a:outerShdw blurRad="38100" dist="38100" dir="2700000" algn="tl">
                    <a:srgbClr val="000000">
                      <a:alpha val="43137"/>
                    </a:srgbClr>
                  </a:outerShdw>
                </a:effectLst>
                <a:latin typeface="+mn-lt"/>
                <a:cs typeface="+mn-cs"/>
              </a:rPr>
              <a:t> </a:t>
            </a:r>
            <a:r>
              <a:rPr lang="el-GR" sz="2200" dirty="0" err="1" smtClean="0">
                <a:solidFill>
                  <a:schemeClr val="bg1"/>
                </a:solidFill>
                <a:effectLst>
                  <a:outerShdw blurRad="38100" dist="38100" dir="2700000" algn="tl">
                    <a:srgbClr val="000000">
                      <a:alpha val="43137"/>
                    </a:srgbClr>
                  </a:outerShdw>
                </a:effectLst>
                <a:latin typeface="+mn-lt"/>
                <a:cs typeface="+mn-cs"/>
              </a:rPr>
              <a:t>αιγοπροβατοτροφίας</a:t>
            </a:r>
            <a:r>
              <a:rPr lang="en-US" sz="2200" dirty="0" smtClean="0">
                <a:solidFill>
                  <a:schemeClr val="bg1"/>
                </a:solidFill>
                <a:effectLst>
                  <a:outerShdw blurRad="38100" dist="38100" dir="2700000" algn="tl">
                    <a:srgbClr val="000000">
                      <a:alpha val="43137"/>
                    </a:srgbClr>
                  </a:outerShdw>
                </a:effectLst>
                <a:latin typeface="+mn-lt"/>
                <a:cs typeface="+mn-cs"/>
              </a:rPr>
              <a:t>.</a:t>
            </a:r>
            <a:r>
              <a:rPr lang="el-GR" sz="2400" dirty="0" smtClean="0"/>
              <a:t> </a:t>
            </a:r>
            <a:endParaRPr lang="el-GR" sz="2200" b="1" dirty="0" smtClean="0">
              <a:solidFill>
                <a:srgbClr val="FFFF00"/>
              </a:solidFill>
              <a:effectLst>
                <a:outerShdw blurRad="38100" dist="38100" dir="2700000" algn="tl">
                  <a:srgbClr val="000000">
                    <a:alpha val="43137"/>
                  </a:srgbClr>
                </a:outerShdw>
              </a:effectLst>
              <a:latin typeface="+mn-lt"/>
              <a:cs typeface="+mn-cs"/>
            </a:endParaRPr>
          </a:p>
          <a:p>
            <a:pPr lvl="1" algn="just">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274.875 ευρώ </a:t>
            </a:r>
            <a:r>
              <a:rPr lang="el-GR" sz="2200" dirty="0" smtClean="0">
                <a:solidFill>
                  <a:schemeClr val="bg1"/>
                </a:solidFill>
                <a:effectLst>
                  <a:outerShdw blurRad="38100" dist="38100" dir="2700000" algn="tl">
                    <a:srgbClr val="000000">
                      <a:alpha val="43137"/>
                    </a:srgbClr>
                  </a:outerShdw>
                </a:effectLst>
                <a:latin typeface="+mn-lt"/>
                <a:cs typeface="+mn-cs"/>
              </a:rPr>
              <a:t>στον τομέα παραγωγής  ανθέων.</a:t>
            </a:r>
          </a:p>
          <a:p>
            <a:pPr lvl="1" algn="just">
              <a:buFont typeface="Wingdings" pitchFamily="2" charset="2"/>
              <a:buChar char="Ø"/>
            </a:pP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1.092.500 ευρώ </a:t>
            </a:r>
            <a:r>
              <a:rPr lang="el-GR" sz="2200" dirty="0" smtClean="0">
                <a:solidFill>
                  <a:schemeClr val="bg1"/>
                </a:solidFill>
                <a:effectLst>
                  <a:outerShdw blurRad="38100" dist="38100" dir="2700000" algn="tl">
                    <a:srgbClr val="000000">
                      <a:alpha val="43137"/>
                    </a:srgbClr>
                  </a:outerShdw>
                </a:effectLst>
                <a:latin typeface="+mn-lt"/>
                <a:cs typeface="+mn-cs"/>
              </a:rPr>
              <a:t>στους παραγωγούς πωλητές λαϊκών αγορών.</a:t>
            </a:r>
          </a:p>
          <a:p>
            <a:pPr lvl="1" algn="just">
              <a:buFont typeface="Wingdings" pitchFamily="2" charset="2"/>
              <a:buChar char="Ø"/>
            </a:pP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3.610.462</a:t>
            </a:r>
            <a:r>
              <a:rPr lang="el-GR" sz="2400" dirty="0" smtClean="0"/>
              <a:t> </a:t>
            </a:r>
            <a:r>
              <a:rPr lang="el-GR" sz="2200" b="1" dirty="0" smtClean="0">
                <a:solidFill>
                  <a:srgbClr val="FFFF00"/>
                </a:solidFill>
                <a:effectLst>
                  <a:outerShdw blurRad="38100" dist="38100" dir="2700000" algn="tl">
                    <a:srgbClr val="000000">
                      <a:alpha val="43137"/>
                    </a:srgbClr>
                  </a:outerShdw>
                </a:effectLst>
                <a:latin typeface="+mn-lt"/>
                <a:cs typeface="+mn-cs"/>
              </a:rPr>
              <a:t>ευρώ</a:t>
            </a:r>
            <a:r>
              <a:rPr lang="el-GR" sz="2200" b="1" dirty="0" smtClean="0">
                <a:solidFill>
                  <a:schemeClr val="bg1"/>
                </a:solidFill>
                <a:effectLst>
                  <a:outerShdw blurRad="38100" dist="38100" dir="2700000" algn="tl">
                    <a:srgbClr val="000000">
                      <a:alpha val="43137"/>
                    </a:srgbClr>
                  </a:outerShdw>
                </a:effectLst>
                <a:latin typeface="+mn-lt"/>
                <a:cs typeface="+mn-cs"/>
              </a:rPr>
              <a:t> </a:t>
            </a:r>
            <a:r>
              <a:rPr lang="el-GR" sz="2200" dirty="0" smtClean="0">
                <a:solidFill>
                  <a:schemeClr val="bg1"/>
                </a:solidFill>
                <a:effectLst>
                  <a:outerShdw blurRad="38100" dist="38100" dir="2700000" algn="tl">
                    <a:srgbClr val="000000">
                      <a:alpha val="43137"/>
                    </a:srgbClr>
                  </a:outerShdw>
                </a:effectLst>
                <a:latin typeface="+mn-lt"/>
                <a:cs typeface="+mn-cs"/>
              </a:rPr>
              <a:t>στους τομείς α) της επιτραπέζιας ελιάς Καλαμών, β) του πρώιμου καρπουζιού χαμηλής κάλυψης, γ) της ανοιξιάτικης πατάτας, δ) των </a:t>
            </a:r>
            <a:r>
              <a:rPr lang="el-GR" sz="2200" dirty="0" err="1" smtClean="0">
                <a:solidFill>
                  <a:schemeClr val="bg1"/>
                </a:solidFill>
                <a:effectLst>
                  <a:outerShdw blurRad="38100" dist="38100" dir="2700000" algn="tl">
                    <a:srgbClr val="000000">
                      <a:alpha val="43137"/>
                    </a:srgbClr>
                  </a:outerShdw>
                </a:effectLst>
                <a:latin typeface="+mn-lt"/>
                <a:cs typeface="+mn-cs"/>
              </a:rPr>
              <a:t>θερμοκηπιακών</a:t>
            </a:r>
            <a:r>
              <a:rPr lang="el-GR" sz="2200" dirty="0" smtClean="0">
                <a:solidFill>
                  <a:schemeClr val="bg1"/>
                </a:solidFill>
                <a:effectLst>
                  <a:outerShdw blurRad="38100" dist="38100" dir="2700000" algn="tl">
                    <a:srgbClr val="000000">
                      <a:alpha val="43137"/>
                    </a:srgbClr>
                  </a:outerShdw>
                </a:effectLst>
                <a:latin typeface="+mn-lt"/>
                <a:cs typeface="+mn-cs"/>
              </a:rPr>
              <a:t> καλλιεργειών Κρήτης σε Τομάτες, Αγγούρια και Μελιτζάνες.</a:t>
            </a:r>
          </a:p>
          <a:p>
            <a:pPr algn="just"/>
            <a:endParaRPr lang="el-GR" sz="2400" dirty="0" smtClean="0"/>
          </a:p>
          <a:p>
            <a:pPr algn="just"/>
            <a:r>
              <a:rPr lang="el-GR" sz="2200" dirty="0" smtClean="0">
                <a:solidFill>
                  <a:schemeClr val="bg1"/>
                </a:solidFill>
                <a:effectLst>
                  <a:outerShdw blurRad="38100" dist="38100" dir="2700000" algn="tl">
                    <a:srgbClr val="000000">
                      <a:alpha val="43137"/>
                    </a:srgbClr>
                  </a:outerShdw>
                </a:effectLst>
                <a:latin typeface="+mn-lt"/>
                <a:cs typeface="+mn-cs"/>
              </a:rPr>
              <a:t>Β. Καταβλήθηκαν, μέσω συγχρηματοδοτούμενων προγραμμάτων:  </a:t>
            </a: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9.888.70</a:t>
            </a:r>
            <a:r>
              <a:rPr lang="en-US" sz="2200" b="1" dirty="0" smtClean="0">
                <a:solidFill>
                  <a:srgbClr val="FFFF00"/>
                </a:solidFill>
                <a:effectLst>
                  <a:outerShdw blurRad="38100" dist="38100" dir="2700000" algn="tl">
                    <a:srgbClr val="000000">
                      <a:alpha val="43137"/>
                    </a:srgbClr>
                  </a:outerShdw>
                </a:effectLst>
                <a:latin typeface="+mn-lt"/>
                <a:cs typeface="+mn-cs"/>
              </a:rPr>
              <a:t>0 </a:t>
            </a:r>
            <a:r>
              <a:rPr lang="el-GR" sz="2200" b="1" dirty="0" smtClean="0">
                <a:solidFill>
                  <a:srgbClr val="FFFF00"/>
                </a:solidFill>
                <a:effectLst>
                  <a:outerShdw blurRad="38100" dist="38100" dir="2700000" algn="tl">
                    <a:srgbClr val="000000">
                      <a:alpha val="43137"/>
                    </a:srgbClr>
                  </a:outerShdw>
                </a:effectLst>
                <a:latin typeface="+mn-lt"/>
                <a:cs typeface="+mn-cs"/>
              </a:rPr>
              <a:t>ευρώ</a:t>
            </a:r>
            <a:r>
              <a:rPr lang="el-GR" sz="2200" dirty="0" smtClean="0">
                <a:solidFill>
                  <a:schemeClr val="bg1"/>
                </a:solidFill>
                <a:effectLst>
                  <a:outerShdw blurRad="38100" dist="38100" dir="2700000" algn="tl">
                    <a:srgbClr val="000000">
                      <a:alpha val="43137"/>
                    </a:srgbClr>
                  </a:outerShdw>
                </a:effectLst>
                <a:latin typeface="+mn-lt"/>
                <a:cs typeface="+mn-cs"/>
              </a:rPr>
              <a:t> στους ελαιοκαλλιεργητές παραγωγής ελαιολάδου.</a:t>
            </a: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2.084.430 ευρώ </a:t>
            </a:r>
            <a:r>
              <a:rPr lang="el-GR" sz="2200" dirty="0" smtClean="0">
                <a:solidFill>
                  <a:schemeClr val="bg1"/>
                </a:solidFill>
                <a:effectLst>
                  <a:outerShdw blurRad="38100" dist="38100" dir="2700000" algn="tl">
                    <a:srgbClr val="000000">
                      <a:alpha val="43137"/>
                    </a:srgbClr>
                  </a:outerShdw>
                </a:effectLst>
                <a:latin typeface="+mn-lt"/>
                <a:cs typeface="+mn-cs"/>
              </a:rPr>
              <a:t>στους αλιείς για την παύση των αλιευτικών δραστηριοτήτων τους.</a:t>
            </a:r>
          </a:p>
          <a:p>
            <a:pPr lvl="1" algn="just">
              <a:buFont typeface="Wingdings" pitchFamily="2" charset="2"/>
              <a:buChar char="Ø"/>
            </a:pPr>
            <a:endParaRPr lang="el-GR" sz="2200" dirty="0" smtClean="0">
              <a:solidFill>
                <a:schemeClr val="bg1"/>
              </a:solidFill>
              <a:effectLst>
                <a:outerShdw blurRad="38100" dist="38100" dir="2700000" algn="tl">
                  <a:srgbClr val="000000">
                    <a:alpha val="43137"/>
                  </a:srgbClr>
                </a:outerShdw>
              </a:effectLst>
              <a:latin typeface="+mn-lt"/>
              <a:cs typeface="+mn-cs"/>
            </a:endParaRPr>
          </a:p>
          <a:p>
            <a:pPr algn="just"/>
            <a:r>
              <a:rPr lang="el-GR" sz="2200" dirty="0" smtClean="0">
                <a:solidFill>
                  <a:schemeClr val="bg1"/>
                </a:solidFill>
                <a:effectLst>
                  <a:outerShdw blurRad="38100" dist="38100" dir="2700000" algn="tl">
                    <a:srgbClr val="000000">
                      <a:alpha val="43137"/>
                    </a:srgbClr>
                  </a:outerShdw>
                </a:effectLst>
                <a:latin typeface="+mn-lt"/>
                <a:cs typeface="+mn-cs"/>
              </a:rPr>
              <a:t>Γ. Αποζημιώθηκαν οι ελαιοπαραγωγοί επιτραπέζιας ελιάς.</a:t>
            </a:r>
            <a:r>
              <a:rPr lang="el-GR" sz="2400" dirty="0" smtClean="0"/>
              <a:t> </a:t>
            </a:r>
            <a:endParaRPr lang="el-GR" sz="2200" dirty="0" smtClean="0">
              <a:solidFill>
                <a:schemeClr val="bg1"/>
              </a:solidFill>
              <a:effectLst>
                <a:outerShdw blurRad="38100" dist="38100" dir="2700000" algn="tl">
                  <a:srgbClr val="000000">
                    <a:alpha val="43137"/>
                  </a:srgbClr>
                </a:outerShdw>
              </a:effectLst>
              <a:latin typeface="+mn-lt"/>
              <a:cs typeface="+mn-cs"/>
            </a:endParaRPr>
          </a:p>
          <a:p>
            <a:pPr lvl="1" algn="just">
              <a:buFont typeface="Wingdings" pitchFamily="2" charset="2"/>
              <a:buChar char="Ø"/>
            </a:pPr>
            <a:r>
              <a:rPr lang="el-GR" sz="2200" dirty="0" smtClean="0">
                <a:solidFill>
                  <a:schemeClr val="bg1"/>
                </a:solidFill>
                <a:effectLst>
                  <a:outerShdw blurRad="38100" dist="38100" dir="2700000" algn="tl">
                    <a:srgbClr val="000000">
                      <a:alpha val="43137"/>
                    </a:srgbClr>
                  </a:outerShdw>
                </a:effectLst>
                <a:latin typeface="+mn-lt"/>
                <a:cs typeface="+mn-cs"/>
              </a:rPr>
              <a:t> </a:t>
            </a:r>
            <a:r>
              <a:rPr lang="el-GR" sz="2200" b="1" dirty="0" smtClean="0">
                <a:solidFill>
                  <a:srgbClr val="FFFF00"/>
                </a:solidFill>
                <a:effectLst>
                  <a:outerShdw blurRad="38100" dist="38100" dir="2700000" algn="tl">
                    <a:srgbClr val="000000">
                      <a:alpha val="43137"/>
                    </a:srgbClr>
                  </a:outerShdw>
                </a:effectLst>
                <a:latin typeface="+mn-lt"/>
                <a:cs typeface="+mn-cs"/>
              </a:rPr>
              <a:t>9.623 </a:t>
            </a:r>
            <a:r>
              <a:rPr lang="el-GR" sz="2200" dirty="0" smtClean="0">
                <a:solidFill>
                  <a:schemeClr val="bg1"/>
                </a:solidFill>
                <a:effectLst>
                  <a:outerShdw blurRad="38100" dist="38100" dir="2700000" algn="tl">
                    <a:srgbClr val="000000">
                      <a:alpha val="43137"/>
                    </a:srgbClr>
                  </a:outerShdw>
                </a:effectLst>
                <a:latin typeface="+mn-lt"/>
                <a:cs typeface="+mn-cs"/>
              </a:rPr>
              <a:t>παραγωγοί, </a:t>
            </a:r>
            <a:r>
              <a:rPr lang="el-GR" sz="2200" b="1" dirty="0" smtClean="0">
                <a:solidFill>
                  <a:srgbClr val="FFFF00"/>
                </a:solidFill>
                <a:effectLst>
                  <a:outerShdw blurRad="38100" dist="38100" dir="2700000" algn="tl">
                    <a:srgbClr val="000000">
                      <a:alpha val="43137"/>
                    </a:srgbClr>
                  </a:outerShdw>
                </a:effectLst>
                <a:latin typeface="+mn-lt"/>
                <a:cs typeface="+mn-cs"/>
              </a:rPr>
              <a:t>70 ευρώ/στρέμμα </a:t>
            </a:r>
            <a:r>
              <a:rPr lang="el-GR" sz="2200" dirty="0" smtClean="0">
                <a:solidFill>
                  <a:schemeClr val="bg1"/>
                </a:solidFill>
                <a:effectLst>
                  <a:outerShdw blurRad="38100" dist="38100" dir="2700000" algn="tl">
                    <a:srgbClr val="000000">
                      <a:alpha val="43137"/>
                    </a:srgbClr>
                  </a:outerShdw>
                </a:effectLst>
                <a:latin typeface="+mn-lt"/>
                <a:cs typeface="+mn-cs"/>
              </a:rPr>
              <a:t>και η συνολική ενίσχυση μέσω του μέτρου ανέρχεται στα </a:t>
            </a:r>
            <a:r>
              <a:rPr lang="el-GR" sz="2200" b="1" dirty="0" smtClean="0">
                <a:solidFill>
                  <a:srgbClr val="FFFF00"/>
                </a:solidFill>
                <a:effectLst>
                  <a:outerShdw blurRad="38100" dist="38100" dir="2700000" algn="tl">
                    <a:srgbClr val="000000">
                      <a:alpha val="43137"/>
                    </a:srgbClr>
                  </a:outerShdw>
                </a:effectLst>
                <a:latin typeface="+mn-lt"/>
                <a:cs typeface="+mn-cs"/>
              </a:rPr>
              <a:t>9,4 εκατ. ευρώ</a:t>
            </a:r>
            <a:r>
              <a:rPr lang="el-GR" sz="2200" dirty="0" smtClean="0">
                <a:solidFill>
                  <a:schemeClr val="bg1"/>
                </a:solidFill>
                <a:effectLst>
                  <a:outerShdw blurRad="38100" dist="38100" dir="2700000" algn="tl">
                    <a:srgbClr val="000000">
                      <a:alpha val="43137"/>
                    </a:srgbClr>
                  </a:outerShdw>
                </a:effectLst>
                <a:latin typeface="+mn-lt"/>
                <a:cs typeface="+mn-cs"/>
              </a:rPr>
              <a:t>.</a:t>
            </a:r>
          </a:p>
          <a:p>
            <a:pPr algn="just"/>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l-GR"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endParaRPr lang="en-US" sz="2200" dirty="0" smtClean="0">
              <a:solidFill>
                <a:schemeClr val="bg1"/>
              </a:solidFill>
              <a:effectLst>
                <a:outerShdw blurRad="38100" dist="38100" dir="2700000" algn="tl">
                  <a:srgbClr val="000000">
                    <a:alpha val="43137"/>
                  </a:srgbClr>
                </a:outerShdw>
              </a:effectLst>
              <a:latin typeface="+mn-lt"/>
              <a:cs typeface="+mn-cs"/>
            </a:endParaRPr>
          </a:p>
          <a:p>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r>
              <a:rPr lang="el-GR" sz="2200" dirty="0" smtClean="0">
                <a:solidFill>
                  <a:schemeClr val="bg1"/>
                </a:solidFill>
                <a:effectLst>
                  <a:outerShdw blurRad="38100" dist="38100" dir="2700000" algn="tl">
                    <a:srgbClr val="000000">
                      <a:alpha val="43137"/>
                    </a:srgbClr>
                  </a:outerShdw>
                </a:effectLst>
                <a:latin typeface="+mn-lt"/>
                <a:cs typeface="+mn-cs"/>
              </a:rPr>
              <a:t/>
            </a:r>
            <a:br>
              <a:rPr lang="el-GR" sz="2200" dirty="0" smtClean="0">
                <a:solidFill>
                  <a:schemeClr val="bg1"/>
                </a:solidFill>
                <a:effectLst>
                  <a:outerShdw blurRad="38100" dist="38100" dir="2700000" algn="tl">
                    <a:srgbClr val="000000">
                      <a:alpha val="43137"/>
                    </a:srgbClr>
                  </a:outerShdw>
                </a:effectLst>
                <a:latin typeface="+mn-lt"/>
                <a:cs typeface="+mn-cs"/>
              </a:rPr>
            </a:br>
            <a:endParaRPr lang="el-GR" sz="2200" dirty="0">
              <a:solidFill>
                <a:schemeClr val="bg1"/>
              </a:solidFill>
              <a:effectLst>
                <a:outerShdw blurRad="38100" dist="38100" dir="2700000" algn="tl">
                  <a:srgbClr val="000000">
                    <a:alpha val="43137"/>
                  </a:srgbClr>
                </a:outerShdw>
              </a:effectLst>
              <a:latin typeface="+mn-lt"/>
              <a:cs typeface="+mn-cs"/>
            </a:endParaRPr>
          </a:p>
        </p:txBody>
      </p: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485900"/>
            <a:ext cx="18288000" cy="2708434"/>
          </a:xfrm>
          <a:prstGeom prst="rect">
            <a:avLst/>
          </a:prstGeom>
          <a:noFill/>
          <a:ln w="9525">
            <a:noFill/>
            <a:miter lim="800000"/>
            <a:headEnd/>
            <a:tailEnd/>
          </a:ln>
        </p:spPr>
        <p:txBody>
          <a:bodyPr wrap="square" lIns="0" tIns="0" rIns="0" bIns="0">
            <a:spAutoFit/>
          </a:bodyPr>
          <a:lstStyle/>
          <a:p>
            <a:pPr algn="ctr" eaLnBrk="1" hangingPunct="1"/>
            <a:r>
              <a:rPr lang="el-GR" altLang="el-GR" sz="4400" b="1" dirty="0">
                <a:solidFill>
                  <a:srgbClr val="F4F4F4"/>
                </a:solidFill>
                <a:latin typeface="Calibri" pitchFamily="34" charset="0"/>
              </a:rPr>
              <a:t>4. </a:t>
            </a:r>
            <a:r>
              <a:rPr lang="el-GR" altLang="el-GR" sz="4400" b="1" dirty="0" smtClean="0">
                <a:solidFill>
                  <a:srgbClr val="F4F4F4"/>
                </a:solidFill>
                <a:latin typeface="Calibri" pitchFamily="34" charset="0"/>
              </a:rPr>
              <a:t>Αποκρατικοποιήσεις/ </a:t>
            </a:r>
            <a:endParaRPr lang="el-GR" altLang="el-GR" sz="4400" b="1" dirty="0">
              <a:solidFill>
                <a:srgbClr val="F4F4F4"/>
              </a:solidFill>
              <a:latin typeface="Calibri" pitchFamily="34" charset="0"/>
            </a:endParaRPr>
          </a:p>
          <a:p>
            <a:pPr algn="ctr" eaLnBrk="1" hangingPunct="1"/>
            <a:r>
              <a:rPr lang="el-GR" altLang="el-GR" sz="4400" b="1" dirty="0">
                <a:solidFill>
                  <a:srgbClr val="F4F4F4"/>
                </a:solidFill>
                <a:latin typeface="Calibri" pitchFamily="34" charset="0"/>
              </a:rPr>
              <a:t>Επενδυτικά Σχέδια </a:t>
            </a:r>
            <a:endParaRPr lang="el-GR" altLang="el-GR" sz="4400" b="1" dirty="0" smtClean="0">
              <a:solidFill>
                <a:srgbClr val="F4F4F4"/>
              </a:solidFill>
              <a:latin typeface="Calibri" pitchFamily="34" charset="0"/>
            </a:endParaRPr>
          </a:p>
          <a:p>
            <a:pPr algn="ctr" eaLnBrk="1" hangingPunct="1"/>
            <a:r>
              <a:rPr lang="el-GR" altLang="el-GR" sz="4400" b="1" dirty="0" smtClean="0">
                <a:solidFill>
                  <a:srgbClr val="F4F4F4"/>
                </a:solidFill>
                <a:latin typeface="Calibri" pitchFamily="34" charset="0"/>
              </a:rPr>
              <a:t>-</a:t>
            </a:r>
          </a:p>
          <a:p>
            <a:pPr algn="ctr" eaLnBrk="1" hangingPunct="1"/>
            <a:r>
              <a:rPr lang="el-GR" altLang="el-GR" sz="4400" b="1" dirty="0" smtClean="0">
                <a:solidFill>
                  <a:srgbClr val="F4F4F4"/>
                </a:solidFill>
                <a:latin typeface="Calibri" pitchFamily="34" charset="0"/>
              </a:rPr>
              <a:t>Λοιπές Παρεμβάσεις</a:t>
            </a:r>
            <a:endParaRPr lang="en-US" altLang="el-GR" sz="4400" b="1" dirty="0">
              <a:solidFill>
                <a:srgbClr val="F4F4F4"/>
              </a:solidFill>
              <a:latin typeface="Calibri" pitchFamily="34" charset="0"/>
            </a:endParaRPr>
          </a:p>
        </p:txBody>
      </p:sp>
      <p:sp>
        <p:nvSpPr>
          <p:cNvPr id="9"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sp>
        <p:nvSpPr>
          <p:cNvPr id="6" name="TextBox 8"/>
          <p:cNvSpPr txBox="1"/>
          <p:nvPr/>
        </p:nvSpPr>
        <p:spPr>
          <a:xfrm>
            <a:off x="0" y="68961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smtClean="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Στερεάς Ελλάδας</a:t>
            </a:r>
            <a:endPar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0" y="0"/>
            <a:ext cx="18288000" cy="10287000"/>
          </a:xfrm>
          <a:prstGeom prst="rect">
            <a:avLst/>
          </a:prstGeom>
          <a:solidFill>
            <a:schemeClr val="tx1">
              <a:lumMod val="50000"/>
              <a:lumOff val="50000"/>
            </a:schemeClr>
          </a:solidFill>
          <a:ln w="9525">
            <a:noFill/>
            <a:miter lim="800000"/>
            <a:headEnd/>
            <a:tailEnd/>
          </a:ln>
        </p:spPr>
        <p:txBody>
          <a:bodyPr/>
          <a:lstStyle/>
          <a:p>
            <a:pPr algn="ctr" eaLnBrk="1" fontAlgn="auto" hangingPunct="1">
              <a:lnSpc>
                <a:spcPts val="4449"/>
              </a:lnSpc>
              <a:spcAft>
                <a:spcPts val="0"/>
              </a:spcAft>
              <a:defRPr/>
            </a:pPr>
            <a:endParaRPr lang="en-US" sz="4400" b="1" dirty="0">
              <a:solidFill>
                <a:schemeClr val="accent2">
                  <a:lumMod val="60000"/>
                  <a:lumOff val="40000"/>
                </a:schemeClr>
              </a:solidFill>
              <a:effectLst>
                <a:outerShdw blurRad="38100" dist="38100" dir="2700000" algn="tl">
                  <a:srgbClr val="000000">
                    <a:alpha val="43137"/>
                  </a:srgbClr>
                </a:outerShdw>
              </a:effectLst>
              <a:cs typeface="Arial" panose="020B0604020202020204" pitchFamily="34" charset="0"/>
            </a:endParaRPr>
          </a:p>
        </p:txBody>
      </p:sp>
      <p:sp>
        <p:nvSpPr>
          <p:cNvPr id="2052" name="TextBox 4"/>
          <p:cNvSpPr txBox="1">
            <a:spLocks noChangeArrowheads="1"/>
          </p:cNvSpPr>
          <p:nvPr/>
        </p:nvSpPr>
        <p:spPr bwMode="auto">
          <a:xfrm>
            <a:off x="0" y="1866900"/>
            <a:ext cx="18288000" cy="3385542"/>
          </a:xfrm>
          <a:prstGeom prst="rect">
            <a:avLst/>
          </a:prstGeom>
          <a:noFill/>
          <a:ln w="9525">
            <a:noFill/>
            <a:miter lim="800000"/>
            <a:headEnd/>
            <a:tailEnd/>
          </a:ln>
        </p:spPr>
        <p:txBody>
          <a:bodyPr wrap="square" lIns="0" tIns="0" rIns="0" bIns="0">
            <a:spAutoFit/>
          </a:bodyPr>
          <a:lstStyle/>
          <a:p>
            <a:pPr algn="ctr" eaLnBrk="1" hangingPunct="1"/>
            <a:r>
              <a:rPr lang="en-US" altLang="el-GR" sz="4400" b="1" dirty="0">
                <a:solidFill>
                  <a:srgbClr val="F4F4F4"/>
                </a:solidFill>
                <a:latin typeface="Calibri" pitchFamily="34" charset="0"/>
              </a:rPr>
              <a:t>1. </a:t>
            </a:r>
            <a:r>
              <a:rPr lang="el-GR" altLang="el-GR" sz="4400" b="1" dirty="0">
                <a:solidFill>
                  <a:srgbClr val="F4F4F4"/>
                </a:solidFill>
                <a:latin typeface="Calibri" pitchFamily="34" charset="0"/>
              </a:rPr>
              <a:t>Παρεμβάσεις Αντιμετώπισης</a:t>
            </a:r>
          </a:p>
          <a:p>
            <a:pPr algn="ctr" eaLnBrk="1" hangingPunct="1"/>
            <a:r>
              <a:rPr lang="el-GR" altLang="el-GR" sz="4400" b="1" dirty="0">
                <a:solidFill>
                  <a:srgbClr val="F4F4F4"/>
                </a:solidFill>
                <a:latin typeface="Calibri" pitchFamily="34" charset="0"/>
              </a:rPr>
              <a:t>των Οικονομικών Επιπτώσεων της Πανδημίας</a:t>
            </a:r>
          </a:p>
          <a:p>
            <a:pPr algn="ctr" eaLnBrk="1" hangingPunct="1"/>
            <a:r>
              <a:rPr lang="el-GR" altLang="el-GR" sz="4400" b="1" dirty="0">
                <a:solidFill>
                  <a:srgbClr val="F4F4F4"/>
                </a:solidFill>
                <a:latin typeface="Calibri" pitchFamily="34" charset="0"/>
              </a:rPr>
              <a:t> -</a:t>
            </a:r>
            <a:endParaRPr lang="en-US" altLang="el-GR" sz="4400" b="1" dirty="0">
              <a:solidFill>
                <a:srgbClr val="F4F4F4"/>
              </a:solidFill>
              <a:latin typeface="Calibri" pitchFamily="34" charset="0"/>
            </a:endParaRPr>
          </a:p>
          <a:p>
            <a:pPr marL="742950" indent="-742950" algn="ctr" eaLnBrk="1" hangingPunct="1"/>
            <a:r>
              <a:rPr lang="el-GR" altLang="el-GR" sz="4400" b="1" dirty="0">
                <a:solidFill>
                  <a:srgbClr val="F4F4F4"/>
                </a:solidFill>
                <a:latin typeface="Calibri" pitchFamily="34" charset="0"/>
              </a:rPr>
              <a:t>Στήριξη</a:t>
            </a:r>
          </a:p>
          <a:p>
            <a:pPr marL="742950" indent="-742950" algn="ctr" eaLnBrk="1" hangingPunct="1"/>
            <a:r>
              <a:rPr lang="el-GR" altLang="el-GR" sz="4400" b="1" dirty="0">
                <a:solidFill>
                  <a:srgbClr val="F4F4F4"/>
                </a:solidFill>
                <a:latin typeface="Calibri" pitchFamily="34" charset="0"/>
              </a:rPr>
              <a:t>επιχειρήσεων και εργαζομένων </a:t>
            </a:r>
            <a:endParaRPr lang="en-US" altLang="el-GR" sz="4400" b="1" dirty="0">
              <a:solidFill>
                <a:srgbClr val="F4F4F4"/>
              </a:solidFill>
              <a:latin typeface="Calibri" pitchFamily="34" charset="0"/>
            </a:endParaRPr>
          </a:p>
        </p:txBody>
      </p:sp>
      <p:sp>
        <p:nvSpPr>
          <p:cNvPr id="6" name="TextBox 8"/>
          <p:cNvSpPr txBox="1"/>
          <p:nvPr/>
        </p:nvSpPr>
        <p:spPr>
          <a:xfrm>
            <a:off x="0" y="6286500"/>
            <a:ext cx="18288000" cy="1136401"/>
          </a:xfrm>
          <a:prstGeom prst="rect">
            <a:avLst/>
          </a:prstGeom>
        </p:spPr>
        <p:txBody>
          <a:bodyPr wrap="square" lIns="0" tIns="0" rIns="0" bIns="0">
            <a:spAutoFit/>
          </a:bodyPr>
          <a:lstStyle/>
          <a:p>
            <a:pPr algn="ctr" eaLnBrk="1" fontAlgn="auto" hangingPunct="1">
              <a:lnSpc>
                <a:spcPts val="4449"/>
              </a:lnSpc>
              <a:spcAft>
                <a:spcPts val="0"/>
              </a:spcAft>
              <a:defRPr/>
            </a:pPr>
            <a:r>
              <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Περιφέρεια </a:t>
            </a:r>
          </a:p>
          <a:p>
            <a:pPr algn="ctr" eaLnBrk="1" fontAlgn="auto" hangingPunct="1">
              <a:lnSpc>
                <a:spcPts val="4449"/>
              </a:lnSpc>
              <a:spcAft>
                <a:spcPts val="0"/>
              </a:spcAft>
              <a:defRPr/>
            </a:pPr>
            <a:r>
              <a:rPr lang="el-GR" sz="4400" b="1" dirty="0" smtClean="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rPr>
              <a:t>Στερεάς Ελλάδας</a:t>
            </a:r>
            <a:endParaRPr lang="el-GR" sz="4400" b="1" dirty="0">
              <a:solidFill>
                <a:schemeClr val="accent6">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sp>
        <p:nvSpPr>
          <p:cNvPr id="7" name="Freeform 6"/>
          <p:cNvSpPr>
            <a:spLocks/>
          </p:cNvSpPr>
          <p:nvPr/>
        </p:nvSpPr>
        <p:spPr bwMode="auto">
          <a:xfrm>
            <a:off x="0" y="8648700"/>
            <a:ext cx="18288000" cy="1638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chemeClr val="bg1"/>
          </a:solidFill>
          <a:ln w="9525">
            <a:noFill/>
            <a:round/>
            <a:headEnd/>
            <a:tailEnd/>
          </a:ln>
        </p:spPr>
        <p:txBody>
          <a:bodyPr/>
          <a:lstStyle/>
          <a:p>
            <a:endParaRPr lang="el-GR"/>
          </a:p>
        </p:txBody>
      </p: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smtClean="0">
                <a:solidFill>
                  <a:srgbClr val="002060"/>
                </a:solidFill>
                <a:latin typeface="Calibri" pitchFamily="34" charset="0"/>
              </a:rPr>
              <a:t>Αποκρατικοποιήσεις / Επενδυτικά Σχέδια – Λοιπές Παρεμβάσεις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8" name="Rectangle 7">
            <a:extLst>
              <a:ext uri="{FF2B5EF4-FFF2-40B4-BE49-F238E27FC236}">
                <a16:creationId xmlns:a16="http://schemas.microsoft.com/office/drawing/2014/main" xmlns="" id="{650BED06-1121-4F12-9A65-353644F01E00}"/>
              </a:ext>
            </a:extLst>
          </p:cNvPr>
          <p:cNvSpPr/>
          <p:nvPr/>
        </p:nvSpPr>
        <p:spPr>
          <a:xfrm>
            <a:off x="1524000" y="1638300"/>
            <a:ext cx="152400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smtClean="0"/>
              <a:t>Ακίνητα / Ιαματικές Πηγές</a:t>
            </a:r>
            <a:endParaRPr lang="el-GR" sz="2600" dirty="0"/>
          </a:p>
        </p:txBody>
      </p:sp>
      <p:sp>
        <p:nvSpPr>
          <p:cNvPr id="10" name="Rectangle 8">
            <a:extLst>
              <a:ext uri="{FF2B5EF4-FFF2-40B4-BE49-F238E27FC236}">
                <a16:creationId xmlns:a16="http://schemas.microsoft.com/office/drawing/2014/main" xmlns="" id="{AC1AA1AE-4D72-445B-8AEE-4896CD7D1D6A}"/>
              </a:ext>
            </a:extLst>
          </p:cNvPr>
          <p:cNvSpPr/>
          <p:nvPr/>
        </p:nvSpPr>
        <p:spPr>
          <a:xfrm>
            <a:off x="1524000" y="2400300"/>
            <a:ext cx="15239999" cy="19050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Ιαματική Πηγή Λουτρόπολης Γαλήνης</a:t>
            </a:r>
          </a:p>
          <a:p>
            <a:pPr algn="just"/>
            <a:r>
              <a:rPr lang="el-GR" sz="2200" dirty="0" smtClean="0"/>
              <a:t>Βρίσκεται σε προχωρημένη φάση ωρίμανσης. </a:t>
            </a:r>
          </a:p>
          <a:p>
            <a:pPr algn="just"/>
            <a:r>
              <a:rPr lang="el-GR" sz="2200" dirty="0" smtClean="0"/>
              <a:t>Έχει εκπονηθεί Ειδικό Σχέδιο Χωρικής Ανάπτυξης του Δημοσίου Ακινήτου (ΕΣΧΑΔΑ) και αναμένεται η τελική έγκρισή του από το Κεντρικό Συμβούλιο Διοίκησης, προκειμένου να αρχίσει η διαβούλευση της Στρατηγικής Μελέτης Περιβαλλοντικών επιπτώσεων και να προχωρήσει η Πρόσκληση Εκδήλωσης Ενδιαφέροντος.</a:t>
            </a:r>
            <a:endParaRPr lang="el-GR" sz="2200" dirty="0"/>
          </a:p>
        </p:txBody>
      </p:sp>
      <p:sp>
        <p:nvSpPr>
          <p:cNvPr id="14" name="Rectangle 8">
            <a:extLst>
              <a:ext uri="{FF2B5EF4-FFF2-40B4-BE49-F238E27FC236}">
                <a16:creationId xmlns:a16="http://schemas.microsoft.com/office/drawing/2014/main" xmlns="" id="{AC1AA1AE-4D72-445B-8AEE-4896CD7D1D6A}"/>
              </a:ext>
            </a:extLst>
          </p:cNvPr>
          <p:cNvSpPr/>
          <p:nvPr/>
        </p:nvSpPr>
        <p:spPr>
          <a:xfrm>
            <a:off x="1524000" y="4457700"/>
            <a:ext cx="15239999" cy="17526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Ιαματική Πηγή </a:t>
            </a:r>
            <a:r>
              <a:rPr lang="el-GR" sz="2200" b="1" dirty="0" err="1" smtClean="0"/>
              <a:t>Κονιαβίτη</a:t>
            </a:r>
            <a:endParaRPr lang="el-GR" sz="2200" b="1" dirty="0" smtClean="0"/>
          </a:p>
          <a:p>
            <a:pPr algn="just"/>
            <a:r>
              <a:rPr lang="el-GR" sz="2200" dirty="0" smtClean="0"/>
              <a:t>Βρίσκεται σε προχωρημένη φάση ωρίμανσης. </a:t>
            </a:r>
          </a:p>
          <a:p>
            <a:pPr algn="just"/>
            <a:r>
              <a:rPr lang="el-GR" sz="2200" dirty="0" smtClean="0"/>
              <a:t>Έχει ολοκληρωθεί το ΕΣΧΑΔΑ, καθώς και Γεωλογική Μελέτη, ενώ ολοκληρώνεται η Μελέτη Περιβαλλοντικών Επιπτώσεων. </a:t>
            </a:r>
          </a:p>
          <a:p>
            <a:pPr algn="just"/>
            <a:r>
              <a:rPr lang="el-GR" sz="2200" dirty="0" smtClean="0"/>
              <a:t>Σε εξέλιξη βρίσκεται από τον Δήμο η ένταξη σε χρηματοδοτικό πρόγραμμα της αναβάθμισης του βιολογικού καθαρισμού και της μεταφοράς του αγωγού λυμάτων εκτός του ακινήτου.</a:t>
            </a:r>
            <a:endParaRPr lang="el-GR" sz="2200" dirty="0"/>
          </a:p>
        </p:txBody>
      </p:sp>
      <p:sp>
        <p:nvSpPr>
          <p:cNvPr id="11" name="Rectangle 8">
            <a:extLst>
              <a:ext uri="{FF2B5EF4-FFF2-40B4-BE49-F238E27FC236}">
                <a16:creationId xmlns:a16="http://schemas.microsoft.com/office/drawing/2014/main" xmlns="" id="{AC1AA1AE-4D72-445B-8AEE-4896CD7D1D6A}"/>
              </a:ext>
            </a:extLst>
          </p:cNvPr>
          <p:cNvSpPr/>
          <p:nvPr/>
        </p:nvSpPr>
        <p:spPr>
          <a:xfrm>
            <a:off x="1524000" y="6362700"/>
            <a:ext cx="15239999" cy="8382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Ιαματική Πηγή Θερμοπυλών </a:t>
            </a:r>
          </a:p>
          <a:p>
            <a:pPr algn="just"/>
            <a:r>
              <a:rPr lang="el-GR" sz="2200" dirty="0" smtClean="0"/>
              <a:t>Βρίσκεται σε φάση ωρίμανσης με εκπόνηση ΕΣΧΑΔΑ, το οποίο ολοκληρώνεται εντός του Μαΐου.</a:t>
            </a:r>
            <a:endParaRPr lang="el-GR" sz="2200" dirty="0"/>
          </a:p>
        </p:txBody>
      </p:sp>
      <p:sp>
        <p:nvSpPr>
          <p:cNvPr id="12" name="Rectangle 8">
            <a:extLst>
              <a:ext uri="{FF2B5EF4-FFF2-40B4-BE49-F238E27FC236}">
                <a16:creationId xmlns:a16="http://schemas.microsoft.com/office/drawing/2014/main" xmlns="" id="{AC1AA1AE-4D72-445B-8AEE-4896CD7D1D6A}"/>
              </a:ext>
            </a:extLst>
          </p:cNvPr>
          <p:cNvSpPr/>
          <p:nvPr/>
        </p:nvSpPr>
        <p:spPr>
          <a:xfrm>
            <a:off x="1524000" y="7505700"/>
            <a:ext cx="15239999" cy="7620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Ιαματική Πηγή Αιδηψού, </a:t>
            </a:r>
            <a:r>
              <a:rPr lang="el-GR" sz="2200" b="1" dirty="0" err="1" smtClean="0"/>
              <a:t>Πλατυστόμου</a:t>
            </a:r>
            <a:r>
              <a:rPr lang="el-GR" sz="2200" b="1" dirty="0" smtClean="0"/>
              <a:t> και Υπάτης</a:t>
            </a:r>
          </a:p>
          <a:p>
            <a:pPr algn="just"/>
            <a:r>
              <a:rPr lang="el-GR" sz="2200" dirty="0" smtClean="0"/>
              <a:t>Βρίσκονται σε φάση ωρίμανσης.</a:t>
            </a:r>
            <a:endParaRPr lang="el-G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1024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Αποκρατικοποιήσεις </a:t>
            </a:r>
            <a:r>
              <a:rPr lang="el-GR" altLang="en-US" sz="3800" b="1" dirty="0" smtClean="0">
                <a:solidFill>
                  <a:srgbClr val="002060"/>
                </a:solidFill>
                <a:latin typeface="Calibri" pitchFamily="34" charset="0"/>
              </a:rPr>
              <a:t>/ Επενδυτικά Σχέδια – Λοιπές Παρεμβάσεις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
        <p:nvSpPr>
          <p:cNvPr id="16" name="Rectangle 7">
            <a:extLst>
              <a:ext uri="{FF2B5EF4-FFF2-40B4-BE49-F238E27FC236}">
                <a16:creationId xmlns:a16="http://schemas.microsoft.com/office/drawing/2014/main" xmlns="" id="{650BED06-1121-4F12-9A65-353644F01E00}"/>
              </a:ext>
            </a:extLst>
          </p:cNvPr>
          <p:cNvSpPr/>
          <p:nvPr/>
        </p:nvSpPr>
        <p:spPr>
          <a:xfrm>
            <a:off x="1524000" y="1790700"/>
            <a:ext cx="152400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smtClean="0"/>
              <a:t>Μαρίνες</a:t>
            </a:r>
            <a:endParaRPr lang="el-GR" sz="2600" dirty="0"/>
          </a:p>
        </p:txBody>
      </p:sp>
      <p:sp>
        <p:nvSpPr>
          <p:cNvPr id="17" name="Rectangle 8">
            <a:extLst>
              <a:ext uri="{FF2B5EF4-FFF2-40B4-BE49-F238E27FC236}">
                <a16:creationId xmlns:a16="http://schemas.microsoft.com/office/drawing/2014/main" xmlns="" id="{AC1AA1AE-4D72-445B-8AEE-4896CD7D1D6A}"/>
              </a:ext>
            </a:extLst>
          </p:cNvPr>
          <p:cNvSpPr/>
          <p:nvPr/>
        </p:nvSpPr>
        <p:spPr>
          <a:xfrm>
            <a:off x="1524000" y="2628900"/>
            <a:ext cx="15239999" cy="7620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Μαρίνα Ιτέας</a:t>
            </a:r>
          </a:p>
          <a:p>
            <a:pPr algn="just"/>
            <a:r>
              <a:rPr lang="el-GR" sz="2200" dirty="0" smtClean="0"/>
              <a:t>Ο διαγωνισμός βρίσκεται σε εξέλιξη για την παραχώρηση της Μαρίνας. </a:t>
            </a:r>
            <a:r>
              <a:rPr lang="el-GR" sz="2200" smtClean="0"/>
              <a:t>Αναμένονται δεσμευτικές </a:t>
            </a:r>
            <a:r>
              <a:rPr lang="el-GR" sz="2200" dirty="0" smtClean="0"/>
              <a:t>προσφορές στις 18/05/2021.</a:t>
            </a:r>
            <a:endParaRPr lang="el-GR" sz="2200" dirty="0"/>
          </a:p>
        </p:txBody>
      </p:sp>
      <p:sp>
        <p:nvSpPr>
          <p:cNvPr id="13" name="Rectangle 7">
            <a:extLst>
              <a:ext uri="{FF2B5EF4-FFF2-40B4-BE49-F238E27FC236}">
                <a16:creationId xmlns:a16="http://schemas.microsoft.com/office/drawing/2014/main" xmlns="" id="{650BED06-1121-4F12-9A65-353644F01E00}"/>
              </a:ext>
            </a:extLst>
          </p:cNvPr>
          <p:cNvSpPr/>
          <p:nvPr/>
        </p:nvSpPr>
        <p:spPr>
          <a:xfrm>
            <a:off x="1524000" y="3619500"/>
            <a:ext cx="152400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chemeClr val="bg1"/>
                </a:solidFill>
              </a:rPr>
              <a:t>Ανέγερση Δικαστικού Μεγάρου</a:t>
            </a:r>
            <a:endParaRPr lang="el-GR" sz="2600" dirty="0">
              <a:solidFill>
                <a:schemeClr val="bg1"/>
              </a:solidFill>
            </a:endParaRPr>
          </a:p>
        </p:txBody>
      </p:sp>
      <p:sp>
        <p:nvSpPr>
          <p:cNvPr id="15" name="Rectangle 8">
            <a:extLst>
              <a:ext uri="{FF2B5EF4-FFF2-40B4-BE49-F238E27FC236}">
                <a16:creationId xmlns:a16="http://schemas.microsoft.com/office/drawing/2014/main" xmlns="" id="{AC1AA1AE-4D72-445B-8AEE-4896CD7D1D6A}"/>
              </a:ext>
            </a:extLst>
          </p:cNvPr>
          <p:cNvSpPr/>
          <p:nvPr/>
        </p:nvSpPr>
        <p:spPr>
          <a:xfrm>
            <a:off x="1524000" y="4457700"/>
            <a:ext cx="15239999" cy="18288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200" b="1" dirty="0" smtClean="0"/>
              <a:t>Ανέγερση Δικαστικών Μεγάρων Λαμίας και Βόλου και Ανακατασκευή Δικαστικών Μεγάρων Λάρισας, Καρδίτσας, Τρικάλων και Συντήρηση και Διαχείριση αυτών μέσω ΣΔΙΤ. </a:t>
            </a:r>
          </a:p>
          <a:p>
            <a:pPr algn="just"/>
            <a:r>
              <a:rPr lang="el-GR" sz="2200" dirty="0" smtClean="0"/>
              <a:t>Το έργο αφορά στη μελέτη, χρηματοδότηση, κατασκευή, ασφάλιση και συντήρηση δύο (2) νέων Δικαστικών Μεγάρων σε Βόλο και Λαμία και στην ανακατασκευή τριών (3) Δικαστικών Μεγάρων στην Καρδίτσα, τη Λάρισα και τα Τρίκαλα, καθώς και στην ασφάλιση, συντήρηση και διαχείριση αυτών. Ο ενδεικτικός προϋπολογισμός του έργου ανέρχεται στα 68,9 εκατομμύρια ευρώ.</a:t>
            </a:r>
          </a:p>
          <a:p>
            <a:pPr algn="just"/>
            <a:endParaRPr lang="el-GR" sz="2000" dirty="0" smtClean="0"/>
          </a:p>
          <a:p>
            <a:pPr algn="just"/>
            <a:endParaRPr lang="el-GR" sz="2000" dirty="0"/>
          </a:p>
        </p:txBody>
      </p:sp>
      <p:sp>
        <p:nvSpPr>
          <p:cNvPr id="10" name="Rectangle 7">
            <a:extLst>
              <a:ext uri="{FF2B5EF4-FFF2-40B4-BE49-F238E27FC236}">
                <a16:creationId xmlns:a16="http://schemas.microsoft.com/office/drawing/2014/main" xmlns="" id="{650BED06-1121-4F12-9A65-353644F01E00}"/>
              </a:ext>
            </a:extLst>
          </p:cNvPr>
          <p:cNvSpPr/>
          <p:nvPr/>
        </p:nvSpPr>
        <p:spPr>
          <a:xfrm>
            <a:off x="1524000" y="6438900"/>
            <a:ext cx="152400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smtClean="0">
                <a:solidFill>
                  <a:schemeClr val="bg1"/>
                </a:solidFill>
              </a:rPr>
              <a:t>Προμήθεια ασθενοφόρων</a:t>
            </a:r>
            <a:endParaRPr lang="el-GR" sz="2600" dirty="0">
              <a:solidFill>
                <a:schemeClr val="bg1"/>
              </a:solidFill>
            </a:endParaRPr>
          </a:p>
        </p:txBody>
      </p:sp>
      <p:sp>
        <p:nvSpPr>
          <p:cNvPr id="11" name="Rectangle 8">
            <a:extLst>
              <a:ext uri="{FF2B5EF4-FFF2-40B4-BE49-F238E27FC236}">
                <a16:creationId xmlns:a16="http://schemas.microsoft.com/office/drawing/2014/main" xmlns="" id="{AC1AA1AE-4D72-445B-8AEE-4896CD7D1D6A}"/>
              </a:ext>
            </a:extLst>
          </p:cNvPr>
          <p:cNvSpPr/>
          <p:nvPr/>
        </p:nvSpPr>
        <p:spPr>
          <a:xfrm>
            <a:off x="1524000" y="7200900"/>
            <a:ext cx="15239999" cy="1905000"/>
          </a:xfrm>
          <a:prstGeom prst="rect">
            <a:avLst/>
          </a:prstGeom>
          <a:solidFill>
            <a:schemeClr val="tx2">
              <a:lumMod val="40000"/>
              <a:lumOff val="60000"/>
            </a:schemeClr>
          </a:solidFill>
        </p:spPr>
        <p:txBody>
          <a:bodyPr wrap="square" anchor="t">
            <a:no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sz="2200" dirty="0" smtClean="0"/>
              <a:t>Έχουν δρομολογηθεί οι διαδικασίες, ώστε οι δωρεές, συνολικού ύψους 500.300 ευρώ, που κατέθεσαν, από τον περασμένο Απρίλιο, πολίτες και επιχειρήσεις στον Ειδικό Λογαριασμό Αποπληρωμής Εκτάκτων Δαπανών για την αντιμετώπιση του COVID-19, να αξιοποιηθούν για την προμήθεια 10 ασθενοφόρων. Σε καθεμία από τις επτά Υγειονομικές Περιφέρειες (ΥΠΕ) της χώρας θα διατεθεί ένα ασθενοφόρο, ενώ οι τρεις μεγαλύτερες ΥΠΕ – Αττικής, </a:t>
            </a:r>
            <a:r>
              <a:rPr lang="el-GR" sz="2200" b="1" dirty="0" smtClean="0"/>
              <a:t>Θεσσαλίας &amp; Στερεάς Ελλάδος</a:t>
            </a:r>
            <a:r>
              <a:rPr lang="el-GR" sz="2200" dirty="0" smtClean="0"/>
              <a:t> και Μακεδονίας – θα λάβουν από δύο ασθενοφόρα η καθεμία.</a:t>
            </a:r>
          </a:p>
          <a:p>
            <a:pPr algn="just"/>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307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Ενίσχυση Επιχειρήσεων &amp; Εργαζομένων</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78" name="Rectangle 16"/>
          <p:cNvSpPr>
            <a:spLocks noChangeArrowheads="1"/>
          </p:cNvSpPr>
          <p:nvPr/>
        </p:nvSpPr>
        <p:spPr bwMode="auto">
          <a:xfrm>
            <a:off x="1447800" y="2131922"/>
            <a:ext cx="15316200" cy="6124754"/>
          </a:xfrm>
          <a:prstGeom prst="rect">
            <a:avLst/>
          </a:prstGeom>
          <a:solidFill>
            <a:srgbClr val="FFFFFF"/>
          </a:solidFill>
          <a:ln w="9525">
            <a:noFill/>
            <a:miter lim="800000"/>
            <a:headEnd/>
            <a:tailEnd/>
          </a:ln>
        </p:spPr>
        <p:txBody>
          <a:bodyPr wrap="square" anchor="ctr">
            <a:spAutoFit/>
          </a:bodyPr>
          <a:lstStyle/>
          <a:p>
            <a:pPr algn="just">
              <a:tabLst>
                <a:tab pos="269875" algn="l"/>
              </a:tabLst>
            </a:pPr>
            <a:r>
              <a:rPr lang="el-GR" sz="2800" dirty="0">
                <a:latin typeface="Calibri" pitchFamily="34" charset="0"/>
                <a:cs typeface="Times New Roman" pitchFamily="18" charset="0"/>
              </a:rPr>
              <a:t>Μέχρι σήμερα: </a:t>
            </a:r>
            <a:endParaRPr lang="en-US" sz="2800" dirty="0">
              <a:cs typeface="Times New Roman" pitchFamily="18" charset="0"/>
            </a:endParaRPr>
          </a:p>
          <a:p>
            <a:pPr algn="just">
              <a:buFont typeface="Wingdings" pitchFamily="2" charset="2"/>
              <a:buChar char="ü"/>
              <a:tabLst>
                <a:tab pos="269875" algn="l"/>
              </a:tabLst>
            </a:pPr>
            <a:r>
              <a:rPr lang="el-GR" sz="2800" b="1" i="1" dirty="0" smtClean="0">
                <a:latin typeface="Calibri" pitchFamily="34" charset="0"/>
                <a:cs typeface="Times New Roman" pitchFamily="18" charset="0"/>
              </a:rPr>
              <a:t>196 </a:t>
            </a:r>
            <a:r>
              <a:rPr lang="el-GR" sz="2800" b="1" i="1" dirty="0">
                <a:latin typeface="Calibri" pitchFamily="34" charset="0"/>
                <a:cs typeface="Times New Roman" pitchFamily="18" charset="0"/>
              </a:rPr>
              <a:t>εκατ. ευρώ</a:t>
            </a:r>
            <a:r>
              <a:rPr lang="el-GR" sz="2800" dirty="0">
                <a:latin typeface="Calibri" pitchFamily="34" charset="0"/>
                <a:cs typeface="Times New Roman" pitchFamily="18" charset="0"/>
              </a:rPr>
              <a:t> χορηγήθηκαν συνολικά, μέσω των έξι κύκλων της Επιστρεπτέας Προκαταβολής σε </a:t>
            </a:r>
            <a:r>
              <a:rPr lang="el-GR" sz="2800" b="1" i="1" dirty="0" smtClean="0">
                <a:latin typeface="Calibri" pitchFamily="34" charset="0"/>
                <a:cs typeface="Times New Roman" pitchFamily="18" charset="0"/>
              </a:rPr>
              <a:t>28.497 </a:t>
            </a:r>
            <a:r>
              <a:rPr lang="el-GR" sz="2800" dirty="0">
                <a:latin typeface="Calibri" pitchFamily="34" charset="0"/>
                <a:cs typeface="Times New Roman" pitchFamily="18" charset="0"/>
              </a:rPr>
              <a:t>επιχειρήσεις και ελεύθερους επαγγελματίες, με μέσο όρο ενίσχυσης τα </a:t>
            </a:r>
            <a:r>
              <a:rPr lang="el-GR" sz="2800" b="1" i="1" dirty="0" smtClean="0">
                <a:latin typeface="Calibri" pitchFamily="34" charset="0"/>
                <a:cs typeface="Times New Roman" pitchFamily="18" charset="0"/>
              </a:rPr>
              <a:t>6.872 </a:t>
            </a:r>
            <a:r>
              <a:rPr lang="el-GR" sz="2800" b="1" i="1" dirty="0">
                <a:latin typeface="Calibri" pitchFamily="34" charset="0"/>
                <a:cs typeface="Times New Roman" pitchFamily="18" charset="0"/>
              </a:rPr>
              <a:t>ευρώ</a:t>
            </a:r>
            <a:r>
              <a:rPr lang="el-GR" sz="2800" dirty="0">
                <a:latin typeface="Calibri" pitchFamily="34" charset="0"/>
                <a:cs typeface="Times New Roman" pitchFamily="18" charset="0"/>
              </a:rPr>
              <a:t>.</a:t>
            </a:r>
            <a:endParaRPr lang="en-US" sz="2800" dirty="0">
              <a:cs typeface="Times New Roman" pitchFamily="18" charset="0"/>
            </a:endParaRPr>
          </a:p>
          <a:p>
            <a:pPr algn="just">
              <a:buFont typeface="Wingdings" pitchFamily="2" charset="2"/>
              <a:buChar char="ü"/>
              <a:tabLst>
                <a:tab pos="269875" algn="l"/>
              </a:tabLst>
            </a:pPr>
            <a:r>
              <a:rPr lang="el-GR" sz="2800" b="1" i="1" dirty="0" smtClean="0">
                <a:latin typeface="Calibri" pitchFamily="34" charset="0"/>
                <a:cs typeface="Times New Roman" pitchFamily="18" charset="0"/>
              </a:rPr>
              <a:t>23 </a:t>
            </a:r>
            <a:r>
              <a:rPr lang="el-GR" sz="2800" b="1" i="1" dirty="0">
                <a:latin typeface="Calibri" pitchFamily="34" charset="0"/>
                <a:cs typeface="Times New Roman" pitchFamily="18" charset="0"/>
              </a:rPr>
              <a:t>εκατ. ευρώ</a:t>
            </a:r>
            <a:r>
              <a:rPr lang="el-GR" sz="2800" dirty="0">
                <a:latin typeface="Calibri" pitchFamily="34" charset="0"/>
                <a:cs typeface="Times New Roman" pitchFamily="18" charset="0"/>
              </a:rPr>
              <a:t> έχουν δοθεί μέσω της Αποζημίωσης Ειδικού Σκοπού στις επιχειρήσεις.</a:t>
            </a:r>
            <a:endParaRPr lang="en-US" sz="2800" dirty="0">
              <a:cs typeface="Times New Roman" pitchFamily="18" charset="0"/>
            </a:endParaRPr>
          </a:p>
          <a:p>
            <a:pPr algn="just">
              <a:buFont typeface="Wingdings" pitchFamily="2" charset="2"/>
              <a:buChar char="ü"/>
              <a:tabLst>
                <a:tab pos="269875" algn="l"/>
              </a:tabLst>
            </a:pPr>
            <a:r>
              <a:rPr lang="el-GR" sz="2800" b="1" i="1" dirty="0" smtClean="0">
                <a:latin typeface="Calibri" pitchFamily="34" charset="0"/>
                <a:cs typeface="Times New Roman" pitchFamily="18" charset="0"/>
              </a:rPr>
              <a:t>206 </a:t>
            </a:r>
            <a:r>
              <a:rPr lang="el-GR" sz="2800" b="1" i="1" dirty="0">
                <a:latin typeface="Calibri" pitchFamily="34" charset="0"/>
                <a:cs typeface="Times New Roman" pitchFamily="18" charset="0"/>
              </a:rPr>
              <a:t>εκατ. ευρώ</a:t>
            </a:r>
            <a:r>
              <a:rPr lang="el-GR" sz="2800" dirty="0">
                <a:latin typeface="Calibri" pitchFamily="34" charset="0"/>
                <a:cs typeface="Times New Roman" pitchFamily="18" charset="0"/>
              </a:rPr>
              <a:t>, που αντιστοιχούν σε </a:t>
            </a:r>
            <a:r>
              <a:rPr lang="el-GR" sz="2800" b="1" i="1" dirty="0" smtClean="0">
                <a:latin typeface="Calibri" pitchFamily="34" charset="0"/>
                <a:cs typeface="Times New Roman" pitchFamily="18" charset="0"/>
              </a:rPr>
              <a:t>1.200</a:t>
            </a:r>
            <a:r>
              <a:rPr lang="el-GR" sz="2800" dirty="0" smtClean="0">
                <a:latin typeface="Calibri" pitchFamily="34" charset="0"/>
                <a:cs typeface="Times New Roman" pitchFamily="18" charset="0"/>
              </a:rPr>
              <a:t> </a:t>
            </a:r>
            <a:r>
              <a:rPr lang="el-GR" sz="2800" dirty="0">
                <a:latin typeface="Calibri" pitchFamily="34" charset="0"/>
                <a:cs typeface="Times New Roman" pitchFamily="18" charset="0"/>
              </a:rPr>
              <a:t>δάνεια, έχουν ήδη εκταμιευθεί μέσω του ΤΕΠΙΧ ΙΙ</a:t>
            </a:r>
            <a:r>
              <a:rPr lang="en-US" sz="2800" dirty="0">
                <a:latin typeface="Calibri" pitchFamily="34" charset="0"/>
                <a:cs typeface="Times New Roman" pitchFamily="18" charset="0"/>
              </a:rPr>
              <a:t> </a:t>
            </a:r>
            <a:r>
              <a:rPr lang="el-GR" sz="2800" dirty="0">
                <a:latin typeface="Calibri" pitchFamily="34" charset="0"/>
                <a:cs typeface="Times New Roman" pitchFamily="18" charset="0"/>
              </a:rPr>
              <a:t>και των </a:t>
            </a:r>
            <a:r>
              <a:rPr lang="el-GR" sz="2800" dirty="0" err="1">
                <a:latin typeface="Calibri" pitchFamily="34" charset="0"/>
                <a:cs typeface="Times New Roman" pitchFamily="18" charset="0"/>
              </a:rPr>
              <a:t>Εγγυοδοτικών</a:t>
            </a:r>
            <a:r>
              <a:rPr lang="el-GR" sz="2800" dirty="0">
                <a:latin typeface="Calibri" pitchFamily="34" charset="0"/>
                <a:cs typeface="Times New Roman" pitchFamily="18" charset="0"/>
              </a:rPr>
              <a:t> Προγραμμάτων. </a:t>
            </a:r>
            <a:endParaRPr lang="en-US" sz="2800" dirty="0">
              <a:cs typeface="Times New Roman" pitchFamily="18" charset="0"/>
            </a:endParaRPr>
          </a:p>
          <a:p>
            <a:pPr algn="just">
              <a:buFont typeface="Wingdings" pitchFamily="2" charset="2"/>
              <a:buChar char="ü"/>
              <a:tabLst>
                <a:tab pos="269875" algn="l"/>
              </a:tabLst>
            </a:pPr>
            <a:r>
              <a:rPr lang="el-GR" sz="2800" b="1" i="1" dirty="0" smtClean="0">
                <a:latin typeface="Calibri" pitchFamily="34" charset="0"/>
                <a:cs typeface="Times New Roman" pitchFamily="18" charset="0"/>
              </a:rPr>
              <a:t>62 </a:t>
            </a:r>
            <a:r>
              <a:rPr lang="el-GR" sz="2800" b="1" i="1" dirty="0">
                <a:latin typeface="Calibri" pitchFamily="34" charset="0"/>
                <a:cs typeface="Times New Roman" pitchFamily="18" charset="0"/>
              </a:rPr>
              <a:t>εκατ. ευρώ</a:t>
            </a:r>
            <a:r>
              <a:rPr lang="el-GR" sz="2800" dirty="0">
                <a:latin typeface="Calibri" pitchFamily="34" charset="0"/>
                <a:cs typeface="Times New Roman" pitchFamily="18" charset="0"/>
              </a:rPr>
              <a:t> έχουν λάβει οι εργαζόμενοι που έχουν τεθεί σε αναστολή εργασίας, μέσω της Αποζημίωσης Ειδικού Σκοπού.</a:t>
            </a:r>
            <a:r>
              <a:rPr lang="el-GR" sz="2800" b="1" i="1" dirty="0">
                <a:latin typeface="Calibri" pitchFamily="34" charset="0"/>
                <a:cs typeface="Times New Roman" pitchFamily="18" charset="0"/>
              </a:rPr>
              <a:t> </a:t>
            </a:r>
            <a:endParaRPr lang="en-US" sz="2800" dirty="0">
              <a:cs typeface="Times New Roman" pitchFamily="18" charset="0"/>
            </a:endParaRPr>
          </a:p>
          <a:p>
            <a:pPr algn="just" eaLnBrk="1" fontAlgn="b" hangingPunct="1">
              <a:tabLst>
                <a:tab pos="269875" algn="l"/>
              </a:tabLst>
            </a:pPr>
            <a:r>
              <a:rPr lang="el-GR" sz="2800" dirty="0">
                <a:latin typeface="Calibri" pitchFamily="34" charset="0"/>
                <a:cs typeface="Times New Roman" pitchFamily="18" charset="0"/>
              </a:rPr>
              <a:t>Συμπερασματικά, μέχρι σήμερα, για τη στήριξη επιχειρήσεων, ελεύθερων επαγγελματιών και εργαζομένων της Περιφέρειας </a:t>
            </a:r>
            <a:r>
              <a:rPr lang="el-GR" sz="2800" dirty="0" smtClean="0">
                <a:latin typeface="Calibri" pitchFamily="34" charset="0"/>
                <a:cs typeface="Times New Roman" pitchFamily="18" charset="0"/>
              </a:rPr>
              <a:t>Στερεάς Ελλάδας </a:t>
            </a:r>
            <a:r>
              <a:rPr lang="el-GR" sz="2800" dirty="0">
                <a:latin typeface="Calibri" pitchFamily="34" charset="0"/>
                <a:cs typeface="Times New Roman" pitchFamily="18" charset="0"/>
              </a:rPr>
              <a:t>έχει χορηγηθεί συνολικά το ποσό των </a:t>
            </a:r>
            <a:r>
              <a:rPr lang="el-GR" sz="2800" b="1" i="1" dirty="0" smtClean="0">
                <a:solidFill>
                  <a:srgbClr val="FF0000"/>
                </a:solidFill>
                <a:latin typeface="Calibri" pitchFamily="34" charset="0"/>
                <a:cs typeface="Times New Roman" pitchFamily="18" charset="0"/>
              </a:rPr>
              <a:t>487 </a:t>
            </a:r>
            <a:r>
              <a:rPr lang="el-GR" sz="2800" b="1" i="1" dirty="0">
                <a:solidFill>
                  <a:srgbClr val="FF0000"/>
                </a:solidFill>
                <a:latin typeface="Calibri" pitchFamily="34" charset="0"/>
                <a:cs typeface="Times New Roman" pitchFamily="18" charset="0"/>
              </a:rPr>
              <a:t>εκατ. ευρώ</a:t>
            </a:r>
            <a:r>
              <a:rPr lang="el-GR" sz="2800" dirty="0">
                <a:latin typeface="Calibri" pitchFamily="34" charset="0"/>
                <a:cs typeface="Times New Roman" pitchFamily="18" charset="0"/>
              </a:rPr>
              <a:t>.</a:t>
            </a:r>
            <a:r>
              <a:rPr lang="el-GR" sz="2800" b="1" dirty="0"/>
              <a:t> </a:t>
            </a:r>
            <a:r>
              <a:rPr lang="el-GR" sz="2800" dirty="0">
                <a:latin typeface="Calibri" pitchFamily="34" charset="0"/>
                <a:cs typeface="Times New Roman" pitchFamily="18" charset="0"/>
              </a:rPr>
              <a:t>Εκ των οποίων τα </a:t>
            </a:r>
            <a:r>
              <a:rPr lang="el-GR" sz="2800" b="1" i="1" dirty="0" smtClean="0">
                <a:latin typeface="Calibri" pitchFamily="34" charset="0"/>
                <a:cs typeface="Times New Roman" pitchFamily="18" charset="0"/>
              </a:rPr>
              <a:t>146 </a:t>
            </a:r>
            <a:r>
              <a:rPr lang="el-GR" sz="2800" b="1" i="1" dirty="0">
                <a:latin typeface="Calibri" pitchFamily="34" charset="0"/>
                <a:cs typeface="Times New Roman" pitchFamily="18" charset="0"/>
              </a:rPr>
              <a:t>εκατ. ευρώ </a:t>
            </a:r>
            <a:r>
              <a:rPr lang="el-GR" sz="2800" dirty="0">
                <a:latin typeface="Calibri" pitchFamily="34" charset="0"/>
                <a:cs typeface="Times New Roman" pitchFamily="18" charset="0"/>
              </a:rPr>
              <a:t>στην Περιφερειακή Ενότητα </a:t>
            </a:r>
            <a:r>
              <a:rPr lang="el-GR" sz="2800" dirty="0" smtClean="0">
                <a:latin typeface="Calibri" pitchFamily="34" charset="0"/>
                <a:cs typeface="Times New Roman" pitchFamily="18" charset="0"/>
              </a:rPr>
              <a:t>Βοιωτίας, </a:t>
            </a:r>
            <a:r>
              <a:rPr lang="el-GR" sz="2800" dirty="0">
                <a:latin typeface="Calibri" pitchFamily="34" charset="0"/>
                <a:cs typeface="Times New Roman" pitchFamily="18" charset="0"/>
              </a:rPr>
              <a:t>τα </a:t>
            </a:r>
            <a:r>
              <a:rPr lang="el-GR" sz="2800" b="1" i="1" dirty="0" smtClean="0">
                <a:latin typeface="Calibri" pitchFamily="34" charset="0"/>
                <a:cs typeface="Times New Roman" pitchFamily="18" charset="0"/>
              </a:rPr>
              <a:t>187 </a:t>
            </a:r>
            <a:r>
              <a:rPr lang="el-GR" sz="2800" b="1" i="1" dirty="0">
                <a:latin typeface="Calibri" pitchFamily="34" charset="0"/>
                <a:cs typeface="Times New Roman" pitchFamily="18" charset="0"/>
              </a:rPr>
              <a:t>εκατ. ευρώ </a:t>
            </a:r>
            <a:r>
              <a:rPr lang="el-GR" sz="2800" dirty="0">
                <a:latin typeface="Calibri" pitchFamily="34" charset="0"/>
                <a:cs typeface="Times New Roman" pitchFamily="18" charset="0"/>
              </a:rPr>
              <a:t>στην Περιφερειακή Ενότητα </a:t>
            </a:r>
            <a:r>
              <a:rPr lang="el-GR" sz="2800" dirty="0" smtClean="0">
                <a:latin typeface="Calibri" pitchFamily="34" charset="0"/>
                <a:cs typeface="Times New Roman" pitchFamily="18" charset="0"/>
              </a:rPr>
              <a:t>Ευβοίας, </a:t>
            </a:r>
            <a:r>
              <a:rPr lang="el-GR" sz="2800" dirty="0">
                <a:latin typeface="Calibri" pitchFamily="34" charset="0"/>
                <a:cs typeface="Times New Roman" pitchFamily="18" charset="0"/>
              </a:rPr>
              <a:t>τα </a:t>
            </a:r>
            <a:r>
              <a:rPr lang="el-GR" sz="2800" b="1" i="1" dirty="0" smtClean="0">
                <a:latin typeface="Calibri" pitchFamily="34" charset="0"/>
                <a:cs typeface="Times New Roman" pitchFamily="18" charset="0"/>
              </a:rPr>
              <a:t>8 </a:t>
            </a:r>
            <a:r>
              <a:rPr lang="el-GR" sz="2800" b="1" i="1" dirty="0">
                <a:latin typeface="Calibri" pitchFamily="34" charset="0"/>
                <a:cs typeface="Times New Roman" pitchFamily="18" charset="0"/>
              </a:rPr>
              <a:t>εκατ. ευρώ </a:t>
            </a:r>
            <a:r>
              <a:rPr lang="el-GR" sz="2800" dirty="0">
                <a:latin typeface="Calibri" pitchFamily="34" charset="0"/>
                <a:cs typeface="Times New Roman" pitchFamily="18" charset="0"/>
              </a:rPr>
              <a:t>στην</a:t>
            </a:r>
            <a:r>
              <a:rPr lang="el-GR" sz="2800" b="1" i="1" dirty="0">
                <a:latin typeface="Calibri" pitchFamily="34" charset="0"/>
                <a:cs typeface="Times New Roman" pitchFamily="18" charset="0"/>
              </a:rPr>
              <a:t> </a:t>
            </a:r>
            <a:r>
              <a:rPr lang="el-GR" sz="2800" dirty="0">
                <a:latin typeface="Calibri" pitchFamily="34" charset="0"/>
                <a:cs typeface="Times New Roman" pitchFamily="18" charset="0"/>
              </a:rPr>
              <a:t>Περιφερειακή Ενότητα </a:t>
            </a:r>
            <a:r>
              <a:rPr lang="el-GR" sz="2800" dirty="0" smtClean="0">
                <a:latin typeface="Calibri" pitchFamily="34" charset="0"/>
                <a:cs typeface="Times New Roman" pitchFamily="18" charset="0"/>
              </a:rPr>
              <a:t>Ευρυτανίας, τα </a:t>
            </a:r>
            <a:r>
              <a:rPr lang="el-GR" sz="2800" b="1" i="1" dirty="0" smtClean="0">
                <a:latin typeface="Calibri" pitchFamily="34" charset="0"/>
                <a:cs typeface="Times New Roman" pitchFamily="18" charset="0"/>
              </a:rPr>
              <a:t>112 </a:t>
            </a:r>
            <a:r>
              <a:rPr lang="el-GR" sz="2800" b="1" i="1" dirty="0">
                <a:latin typeface="Calibri" pitchFamily="34" charset="0"/>
                <a:cs typeface="Times New Roman" pitchFamily="18" charset="0"/>
              </a:rPr>
              <a:t>εκατ. ευρώ </a:t>
            </a:r>
            <a:r>
              <a:rPr lang="el-GR" sz="2800" dirty="0">
                <a:latin typeface="Calibri" pitchFamily="34" charset="0"/>
                <a:cs typeface="Times New Roman" pitchFamily="18" charset="0"/>
              </a:rPr>
              <a:t>στην</a:t>
            </a:r>
            <a:r>
              <a:rPr lang="el-GR" sz="2800" b="1" i="1" dirty="0">
                <a:latin typeface="Calibri" pitchFamily="34" charset="0"/>
                <a:cs typeface="Times New Roman" pitchFamily="18" charset="0"/>
              </a:rPr>
              <a:t> </a:t>
            </a:r>
            <a:r>
              <a:rPr lang="el-GR" sz="2800" dirty="0">
                <a:latin typeface="Calibri" pitchFamily="34" charset="0"/>
                <a:cs typeface="Times New Roman" pitchFamily="18" charset="0"/>
              </a:rPr>
              <a:t>Περιφερειακή Ενότητα </a:t>
            </a:r>
            <a:r>
              <a:rPr lang="el-GR" sz="2800" dirty="0" smtClean="0">
                <a:latin typeface="Calibri" pitchFamily="34" charset="0"/>
                <a:cs typeface="Times New Roman" pitchFamily="18" charset="0"/>
              </a:rPr>
              <a:t>Φθιώτιδας και τα </a:t>
            </a:r>
            <a:r>
              <a:rPr lang="el-GR" sz="2800" b="1" i="1" dirty="0" smtClean="0">
                <a:latin typeface="Calibri" pitchFamily="34" charset="0"/>
                <a:cs typeface="Times New Roman" pitchFamily="18" charset="0"/>
              </a:rPr>
              <a:t>34 εκατ. ευρώ </a:t>
            </a:r>
            <a:r>
              <a:rPr lang="el-GR" sz="2800" dirty="0" smtClean="0">
                <a:latin typeface="Calibri" pitchFamily="34" charset="0"/>
                <a:cs typeface="Times New Roman" pitchFamily="18" charset="0"/>
              </a:rPr>
              <a:t>στην Περιφερειακή Ενότητα Φωκίδος.</a:t>
            </a:r>
            <a:endParaRPr lang="el-GR" sz="2800" dirty="0">
              <a:latin typeface="Calibri" pitchFamily="34" charset="0"/>
              <a:cs typeface="Times New Roman" pitchFamily="18" charset="0"/>
            </a:endParaRPr>
          </a:p>
        </p:txBody>
      </p:sp>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4100"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Επιστρεπτέα Προκαταβολή</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29200" y="2105025"/>
            <a:ext cx="7543800" cy="46196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fontAlgn="auto" hangingPunct="1">
              <a:spcBef>
                <a:spcPts val="0"/>
              </a:spcBef>
              <a:spcAft>
                <a:spcPts val="0"/>
              </a:spcAft>
              <a:defRPr/>
            </a:pPr>
            <a:r>
              <a:rPr lang="el-GR" sz="2400" b="1" dirty="0">
                <a:effectLst>
                  <a:outerShdw blurRad="38100" dist="38100" dir="2700000" algn="tl">
                    <a:srgbClr val="000000">
                      <a:alpha val="43137"/>
                    </a:srgbClr>
                  </a:outerShdw>
                </a:effectLst>
              </a:rPr>
              <a:t>Συνολική Ενίσχυση (Κύκλοι 1- 6, εκατ. ευρώ)</a:t>
            </a:r>
          </a:p>
        </p:txBody>
      </p:sp>
      <p:sp>
        <p:nvSpPr>
          <p:cNvPr id="31" name="Rounded Rectangle 30"/>
          <p:cNvSpPr/>
          <p:nvPr/>
        </p:nvSpPr>
        <p:spPr>
          <a:xfrm>
            <a:off x="3732645" y="3077069"/>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5.575</a:t>
            </a:r>
            <a:endParaRPr lang="el-GR" sz="2600" b="1" dirty="0"/>
          </a:p>
        </p:txBody>
      </p:sp>
      <p:sp>
        <p:nvSpPr>
          <p:cNvPr id="32" name="Rounded Rectangle 31"/>
          <p:cNvSpPr/>
          <p:nvPr/>
        </p:nvSpPr>
        <p:spPr>
          <a:xfrm>
            <a:off x="81534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833</a:t>
            </a:r>
            <a:endParaRPr lang="el-GR" sz="2600" b="1" dirty="0"/>
          </a:p>
        </p:txBody>
      </p:sp>
      <p:sp>
        <p:nvSpPr>
          <p:cNvPr id="33" name="Rounded Rectangle 32"/>
          <p:cNvSpPr/>
          <p:nvPr/>
        </p:nvSpPr>
        <p:spPr>
          <a:xfrm>
            <a:off x="58674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10.487</a:t>
            </a:r>
            <a:endParaRPr lang="el-GR" sz="2600" b="1" dirty="0"/>
          </a:p>
        </p:txBody>
      </p:sp>
      <p:sp>
        <p:nvSpPr>
          <p:cNvPr id="34" name="Rounded Rectangle 33"/>
          <p:cNvSpPr/>
          <p:nvPr/>
        </p:nvSpPr>
        <p:spPr>
          <a:xfrm>
            <a:off x="103632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10.355</a:t>
            </a:r>
            <a:endParaRPr lang="el-GR" sz="2600" b="1" dirty="0"/>
          </a:p>
        </p:txBody>
      </p:sp>
      <p:sp>
        <p:nvSpPr>
          <p:cNvPr id="35" name="Rounded Rectangle 34"/>
          <p:cNvSpPr/>
          <p:nvPr/>
        </p:nvSpPr>
        <p:spPr>
          <a:xfrm>
            <a:off x="14401800" y="3009900"/>
            <a:ext cx="1905000" cy="762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3000" b="1" dirty="0" smtClean="0">
                <a:effectLst>
                  <a:outerShdw blurRad="38100" dist="38100" dir="2700000" algn="tl">
                    <a:srgbClr val="000000">
                      <a:alpha val="43137"/>
                    </a:srgbClr>
                  </a:outerShdw>
                </a:effectLst>
              </a:rPr>
              <a:t>28.497*</a:t>
            </a:r>
            <a:endParaRPr lang="el-GR" sz="3000" b="1" dirty="0">
              <a:effectLst>
                <a:outerShdw blurRad="38100" dist="38100" dir="2700000" algn="tl">
                  <a:srgbClr val="000000">
                    <a:alpha val="43137"/>
                  </a:srgbClr>
                </a:outerShdw>
              </a:effectLst>
            </a:endParaRPr>
          </a:p>
        </p:txBody>
      </p:sp>
      <p:sp>
        <p:nvSpPr>
          <p:cNvPr id="37" name="TextBox 36"/>
          <p:cNvSpPr txBox="1"/>
          <p:nvPr/>
        </p:nvSpPr>
        <p:spPr>
          <a:xfrm>
            <a:off x="13792200" y="9410700"/>
            <a:ext cx="2143023" cy="369332"/>
          </a:xfrm>
          <a:prstGeom prst="rect">
            <a:avLst/>
          </a:prstGeom>
          <a:solidFill>
            <a:schemeClr val="accent2">
              <a:lumMod val="75000"/>
            </a:schemeClr>
          </a:solidFill>
        </p:spPr>
        <p:txBody>
          <a:bodyPr wrap="none">
            <a:spAutoFit/>
          </a:bodyPr>
          <a:lstStyle/>
          <a:p>
            <a:pPr eaLnBrk="1" fontAlgn="auto" hangingPunct="1">
              <a:spcBef>
                <a:spcPts val="0"/>
              </a:spcBef>
              <a:spcAft>
                <a:spcPts val="0"/>
              </a:spcAft>
              <a:defRPr/>
            </a:pPr>
            <a:r>
              <a:rPr lang="el-GR" i="1" dirty="0">
                <a:solidFill>
                  <a:schemeClr val="bg1"/>
                </a:solidFill>
                <a:latin typeface="+mn-lt"/>
                <a:cs typeface="+mn-cs"/>
              </a:rPr>
              <a:t>*</a:t>
            </a:r>
            <a:r>
              <a:rPr lang="el-GR" i="1" dirty="0" smtClean="0">
                <a:solidFill>
                  <a:schemeClr val="bg1"/>
                </a:solidFill>
                <a:latin typeface="+mn-lt"/>
                <a:cs typeface="+mn-cs"/>
              </a:rPr>
              <a:t>Μοναδιαίοι Α.Φ.Μ.</a:t>
            </a:r>
            <a:endParaRPr lang="el-GR" i="1" dirty="0">
              <a:solidFill>
                <a:schemeClr val="bg1"/>
              </a:solidFill>
              <a:latin typeface="+mn-lt"/>
              <a:cs typeface="+mn-cs"/>
            </a:endParaRPr>
          </a:p>
        </p:txBody>
      </p:sp>
      <p:sp>
        <p:nvSpPr>
          <p:cNvPr id="38" name="Rectangle 37"/>
          <p:cNvSpPr/>
          <p:nvPr/>
        </p:nvSpPr>
        <p:spPr>
          <a:xfrm>
            <a:off x="304800" y="3086100"/>
            <a:ext cx="25146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400" b="1" dirty="0">
                <a:effectLst>
                  <a:outerShdw blurRad="38100" dist="38100" dir="2700000" algn="tl">
                    <a:srgbClr val="000000">
                      <a:alpha val="43137"/>
                    </a:srgbClr>
                  </a:outerShdw>
                </a:effectLst>
              </a:rPr>
              <a:t>Αριθμός ωφελουμένων</a:t>
            </a:r>
          </a:p>
        </p:txBody>
      </p:sp>
      <p:pic>
        <p:nvPicPr>
          <p:cNvPr id="15"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graphicFrame>
        <p:nvGraphicFramePr>
          <p:cNvPr id="16" name="15 - Γράφημα">
            <a:extLst>
              <a:ext uri="{FF2B5EF4-FFF2-40B4-BE49-F238E27FC236}">
                <a16:creationId xmlns:xdr="http://schemas.openxmlformats.org/drawingml/2006/spreadsheetDrawing" xmlns="" xmlns:a16="http://schemas.microsoft.com/office/drawing/2014/main" xmlns:lc="http://schemas.openxmlformats.org/drawingml/2006/lockedCanvas" id="{00000000-0008-0000-0000-000002000000}"/>
              </a:ext>
            </a:extLst>
          </p:cNvPr>
          <p:cNvGraphicFramePr/>
          <p:nvPr/>
        </p:nvGraphicFramePr>
        <p:xfrm>
          <a:off x="3200400" y="3924300"/>
          <a:ext cx="13563600" cy="4882515"/>
        </p:xfrm>
        <a:graphic>
          <a:graphicData uri="http://schemas.openxmlformats.org/drawingml/2006/chart">
            <c:chart xmlns:c="http://schemas.openxmlformats.org/drawingml/2006/chart" xmlns:r="http://schemas.openxmlformats.org/officeDocument/2006/relationships" r:id="rId3"/>
          </a:graphicData>
        </a:graphic>
      </p:graphicFrame>
      <p:sp>
        <p:nvSpPr>
          <p:cNvPr id="18" name="Rounded Rectangle 33"/>
          <p:cNvSpPr/>
          <p:nvPr/>
        </p:nvSpPr>
        <p:spPr>
          <a:xfrm>
            <a:off x="12420600" y="30861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l-GR" sz="2600" b="1" dirty="0" smtClean="0"/>
              <a:t>1.247</a:t>
            </a:r>
            <a:endParaRPr lang="el-GR" sz="2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5124"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Επιστρεπτέα Προκαταβολή</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Πίνακας 8">
            <a:extLst>
              <a:ext uri="{FF2B5EF4-FFF2-40B4-BE49-F238E27FC236}">
                <a16:creationId xmlns="" xmlns:a16="http://schemas.microsoft.com/office/drawing/2014/main" id="{623E632D-6AE4-4A2F-A876-68942A1E21A4}"/>
              </a:ext>
            </a:extLst>
          </p:cNvPr>
          <p:cNvGraphicFramePr>
            <a:graphicFrameLocks noGrp="1"/>
          </p:cNvGraphicFramePr>
          <p:nvPr>
            <p:extLst>
              <p:ext uri="{D42A27DB-BD31-4B8C-83A1-F6EECF244321}">
                <p14:modId xmlns="" xmlns:p14="http://schemas.microsoft.com/office/powerpoint/2010/main" val="3413884798"/>
              </p:ext>
            </p:extLst>
          </p:nvPr>
        </p:nvGraphicFramePr>
        <p:xfrm>
          <a:off x="1447801" y="2171701"/>
          <a:ext cx="15280975" cy="5776199"/>
        </p:xfrm>
        <a:graphic>
          <a:graphicData uri="http://schemas.openxmlformats.org/drawingml/2006/table">
            <a:tbl>
              <a:tblPr/>
              <a:tblGrid>
                <a:gridCol w="1471765">
                  <a:extLst>
                    <a:ext uri="{9D8B030D-6E8A-4147-A177-3AD203B41FA5}">
                      <a16:colId xmlns="" xmlns:a16="http://schemas.microsoft.com/office/drawing/2014/main" val="1276760426"/>
                    </a:ext>
                  </a:extLst>
                </a:gridCol>
                <a:gridCol w="962025">
                  <a:extLst>
                    <a:ext uri="{9D8B030D-6E8A-4147-A177-3AD203B41FA5}">
                      <a16:colId xmlns="" xmlns:a16="http://schemas.microsoft.com/office/drawing/2014/main" val="428707359"/>
                    </a:ext>
                  </a:extLst>
                </a:gridCol>
                <a:gridCol w="979248">
                  <a:extLst>
                    <a:ext uri="{9D8B030D-6E8A-4147-A177-3AD203B41FA5}">
                      <a16:colId xmlns="" xmlns:a16="http://schemas.microsoft.com/office/drawing/2014/main" val="3282072927"/>
                    </a:ext>
                  </a:extLst>
                </a:gridCol>
                <a:gridCol w="934726">
                  <a:extLst>
                    <a:ext uri="{9D8B030D-6E8A-4147-A177-3AD203B41FA5}">
                      <a16:colId xmlns="" xmlns:a16="http://schemas.microsoft.com/office/drawing/2014/main" val="3766792918"/>
                    </a:ext>
                  </a:extLst>
                </a:gridCol>
                <a:gridCol w="1019295">
                  <a:extLst>
                    <a:ext uri="{9D8B030D-6E8A-4147-A177-3AD203B41FA5}">
                      <a16:colId xmlns="" xmlns:a16="http://schemas.microsoft.com/office/drawing/2014/main" val="2041773007"/>
                    </a:ext>
                  </a:extLst>
                </a:gridCol>
                <a:gridCol w="934726">
                  <a:extLst>
                    <a:ext uri="{9D8B030D-6E8A-4147-A177-3AD203B41FA5}">
                      <a16:colId xmlns="" xmlns:a16="http://schemas.microsoft.com/office/drawing/2014/main" val="4277984180"/>
                    </a:ext>
                  </a:extLst>
                </a:gridCol>
                <a:gridCol w="978898">
                  <a:extLst>
                    <a:ext uri="{9D8B030D-6E8A-4147-A177-3AD203B41FA5}">
                      <a16:colId xmlns="" xmlns:a16="http://schemas.microsoft.com/office/drawing/2014/main" val="2704459530"/>
                    </a:ext>
                  </a:extLst>
                </a:gridCol>
                <a:gridCol w="934726">
                  <a:extLst>
                    <a:ext uri="{9D8B030D-6E8A-4147-A177-3AD203B41FA5}">
                      <a16:colId xmlns="" xmlns:a16="http://schemas.microsoft.com/office/drawing/2014/main" val="1061972194"/>
                    </a:ext>
                  </a:extLst>
                </a:gridCol>
                <a:gridCol w="1111399">
                  <a:extLst>
                    <a:ext uri="{9D8B030D-6E8A-4147-A177-3AD203B41FA5}">
                      <a16:colId xmlns="" xmlns:a16="http://schemas.microsoft.com/office/drawing/2014/main" val="3074632905"/>
                    </a:ext>
                  </a:extLst>
                </a:gridCol>
                <a:gridCol w="934726">
                  <a:extLst>
                    <a:ext uri="{9D8B030D-6E8A-4147-A177-3AD203B41FA5}">
                      <a16:colId xmlns="" xmlns:a16="http://schemas.microsoft.com/office/drawing/2014/main" val="3297784022"/>
                    </a:ext>
                  </a:extLst>
                </a:gridCol>
                <a:gridCol w="1111399">
                  <a:extLst>
                    <a:ext uri="{9D8B030D-6E8A-4147-A177-3AD203B41FA5}">
                      <a16:colId xmlns="" xmlns:a16="http://schemas.microsoft.com/office/drawing/2014/main" val="2962358452"/>
                    </a:ext>
                  </a:extLst>
                </a:gridCol>
                <a:gridCol w="934726">
                  <a:extLst>
                    <a:ext uri="{9D8B030D-6E8A-4147-A177-3AD203B41FA5}">
                      <a16:colId xmlns="" xmlns:a16="http://schemas.microsoft.com/office/drawing/2014/main" val="2498603973"/>
                    </a:ext>
                  </a:extLst>
                </a:gridCol>
                <a:gridCol w="1019295">
                  <a:extLst>
                    <a:ext uri="{9D8B030D-6E8A-4147-A177-3AD203B41FA5}">
                      <a16:colId xmlns="" xmlns:a16="http://schemas.microsoft.com/office/drawing/2014/main" val="3628524797"/>
                    </a:ext>
                  </a:extLst>
                </a:gridCol>
                <a:gridCol w="934726">
                  <a:extLst>
                    <a:ext uri="{9D8B030D-6E8A-4147-A177-3AD203B41FA5}">
                      <a16:colId xmlns="" xmlns:a16="http://schemas.microsoft.com/office/drawing/2014/main" val="3296822913"/>
                    </a:ext>
                  </a:extLst>
                </a:gridCol>
                <a:gridCol w="1019295">
                  <a:extLst>
                    <a:ext uri="{9D8B030D-6E8A-4147-A177-3AD203B41FA5}">
                      <a16:colId xmlns="" xmlns:a16="http://schemas.microsoft.com/office/drawing/2014/main" val="3518023652"/>
                    </a:ext>
                  </a:extLst>
                </a:gridCol>
              </a:tblGrid>
              <a:tr h="1658443">
                <a:tc rowSpan="2">
                  <a:txBody>
                    <a:bodyPr/>
                    <a:lstStyle/>
                    <a:p>
                      <a:pPr algn="ctr" fontAlgn="ctr"/>
                      <a:r>
                        <a:rPr lang="el-GR" sz="1400" b="1" i="0" u="none" strike="noStrike" dirty="0">
                          <a:solidFill>
                            <a:srgbClr val="000000"/>
                          </a:solidFill>
                          <a:effectLst/>
                          <a:latin typeface="Calibri" panose="020F0502020204030204" pitchFamily="34" charset="0"/>
                        </a:rPr>
                        <a:t>ΠΕΡΙΦΕΡΕΙΑΚΗ</a:t>
                      </a:r>
                    </a:p>
                    <a:p>
                      <a:pPr algn="ctr" fontAlgn="ctr"/>
                      <a:r>
                        <a:rPr lang="el-GR" sz="1400" b="1" i="0" u="none" strike="noStrike" dirty="0">
                          <a:solidFill>
                            <a:srgbClr val="000000"/>
                          </a:solidFill>
                          <a:effectLst/>
                          <a:latin typeface="Calibri" panose="020F0502020204030204" pitchFamily="34" charset="0"/>
                        </a:rPr>
                        <a:t>ΕΝΟΤΗΤΑ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l-GR" sz="1400" b="1" i="0" u="none" strike="noStrike">
                          <a:solidFill>
                            <a:srgbClr val="000000"/>
                          </a:solidFill>
                          <a:effectLst/>
                          <a:latin typeface="Calibri" panose="020F0502020204030204" pitchFamily="34" charset="0"/>
                        </a:rPr>
                        <a:t>Σ Υ Ν Ο Λ 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dirty="0">
                          <a:solidFill>
                            <a:srgbClr val="000000"/>
                          </a:solidFill>
                          <a:effectLst/>
                          <a:latin typeface="Calibri" panose="020F0502020204030204" pitchFamily="34" charset="0"/>
                        </a:rPr>
                        <a:t>ΕΠΙΣΤΡΕΠΤΕΑ</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ΠΡΟΚΑΤΑΒΟΛΗ</a:t>
                      </a:r>
                      <a:br>
                        <a:rPr lang="el-GR" sz="1400" b="1" i="0" u="none" strike="noStrike" dirty="0">
                          <a:solidFill>
                            <a:srgbClr val="000000"/>
                          </a:solidFill>
                          <a:effectLst/>
                          <a:latin typeface="Calibri" panose="020F0502020204030204" pitchFamily="34" charset="0"/>
                        </a:rPr>
                      </a:br>
                      <a:r>
                        <a:rPr lang="el-GR"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gridSpan="2">
                  <a:txBody>
                    <a:bodyPr/>
                    <a:lstStyle/>
                    <a:p>
                      <a:pPr algn="ctr" fontAlgn="ctr"/>
                      <a:r>
                        <a:rPr lang="el-GR" sz="1400" b="1" i="0" u="none" strike="noStrike">
                          <a:solidFill>
                            <a:srgbClr val="000000"/>
                          </a:solidFill>
                          <a:effectLst/>
                          <a:latin typeface="Calibri" panose="020F0502020204030204" pitchFamily="34" charset="0"/>
                        </a:rPr>
                        <a:t>ΕΠΙΣΤΡΕΠΤΕΑ</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ΠΡΟΚΑΤΑΒΟΛΗ</a:t>
                      </a:r>
                      <a:br>
                        <a:rPr lang="el-GR" sz="1400" b="1" i="0" u="none" strike="noStrike">
                          <a:solidFill>
                            <a:srgbClr val="000000"/>
                          </a:solidFill>
                          <a:effectLst/>
                          <a:latin typeface="Calibri" panose="020F0502020204030204" pitchFamily="34" charset="0"/>
                        </a:rPr>
                      </a:br>
                      <a:r>
                        <a:rPr lang="el-GR" sz="1400" b="1" i="0" u="none" strike="noStrike">
                          <a:solidFill>
                            <a:srgbClr val="000000"/>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extLst>
                  <a:ext uri="{0D108BD9-81ED-4DB2-BD59-A6C34878D82A}">
                    <a16:rowId xmlns="" xmlns:a16="http://schemas.microsoft.com/office/drawing/2014/main" val="3867377630"/>
                  </a:ext>
                </a:extLst>
              </a:tr>
              <a:tr h="518398">
                <a:tc vMerge="1">
                  <a:txBody>
                    <a:bodyPr/>
                    <a:lstStyle/>
                    <a:p>
                      <a:endParaRPr lang="el-GR"/>
                    </a:p>
                  </a:txBody>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dirty="0">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ΠΛΗΘΟΣ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400" b="1" i="0" u="none" strike="noStrike">
                          <a:solidFill>
                            <a:srgbClr val="000000"/>
                          </a:solidFill>
                          <a:effectLst/>
                          <a:latin typeface="Calibri" panose="020F0502020204030204" pitchFamily="34" charset="0"/>
                        </a:rPr>
                        <a:t>ΠΟΣΟ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917331576"/>
                  </a:ext>
                </a:extLst>
              </a:tr>
              <a:tr h="518398">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ΒΟΙΩΤΙΑΣ</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45.590.735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4.672.449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7.730.510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6.086.882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14.016.379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8.775.788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4.308.728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2760545487"/>
                  </a:ext>
                </a:extLst>
              </a:tr>
              <a:tr h="518398">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ΕΥΒΟΙΑΣ</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10.487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82.789.407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6.362.964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12.530.642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12.119.697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7.806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28.542.879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16.871.201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6.362.024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443031761"/>
                  </a:ext>
                </a:extLst>
              </a:tr>
              <a:tr h="508588">
                <a:tc>
                  <a:txBody>
                    <a:bodyPr/>
                    <a:lstStyle/>
                    <a:p>
                      <a:pPr algn="ctr" fontAlgn="ctr"/>
                      <a:r>
                        <a:rPr lang="el-GR" sz="1400" b="1" i="0" u="none" strike="noStrike" dirty="0" smtClean="0">
                          <a:solidFill>
                            <a:srgbClr val="000000"/>
                          </a:solidFill>
                          <a:effectLst/>
                          <a:latin typeface="Calibri" panose="020F0502020204030204" pitchFamily="34" charset="0"/>
                        </a:rPr>
                        <a:t>ΕΥΡΥΤΑΝΙΑΣ</a:t>
                      </a:r>
                      <a:endParaRPr lang="el-GR"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3.633.413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139.835</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188.633</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268.959</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1.517.517</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982.254</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536.213</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836453907"/>
                  </a:ext>
                </a:extLst>
              </a:tr>
              <a:tr h="518398">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ΦΘΙΩΤΙΔΟΣ</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10.355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53.672.515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3.732.213</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6.587.646</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5.507.348</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21.346.508</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11.335.886</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4.018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5.162.911</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983226750"/>
                  </a:ext>
                </a:extLst>
              </a:tr>
              <a:tr h="518398">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ΦΩΚΙΔΟΣ</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10.138.505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593.436</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1.716.016</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1.869.393</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3.091.638</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1.967.751</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l-GR" sz="1400" b="1" i="0" u="none" strike="noStrike" kern="1200" dirty="0" smtClean="0">
                          <a:solidFill>
                            <a:srgbClr val="000000"/>
                          </a:solidFill>
                          <a:effectLst/>
                          <a:latin typeface="Calibri" panose="020F0502020204030204" pitchFamily="34" charset="0"/>
                          <a:ea typeface="+mn-ea"/>
                          <a:cs typeface="+mn-cs"/>
                        </a:rPr>
                        <a:t>900.268</a:t>
                      </a:r>
                      <a:endParaRPr lang="el-G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017178">
                <a:tc>
                  <a:txBody>
                    <a:bodyPr/>
                    <a:lstStyle/>
                    <a:p>
                      <a:pPr algn="ctr" fontAlgn="b"/>
                      <a:r>
                        <a:rPr lang="el-GR" sz="1400" b="1" i="0" u="none" strike="noStrike" dirty="0">
                          <a:solidFill>
                            <a:srgbClr val="000000"/>
                          </a:solidFill>
                          <a:effectLst/>
                          <a:latin typeface="Calibri" panose="020F0502020204030204" pitchFamily="34" charset="0"/>
                        </a:rPr>
                        <a:t>ΠΕΡΙΦΕΡΕΙΑ </a:t>
                      </a:r>
                      <a:r>
                        <a:rPr lang="el-GR" sz="1400" b="1" i="0" u="none" strike="noStrike" dirty="0" smtClean="0">
                          <a:solidFill>
                            <a:srgbClr val="000000"/>
                          </a:solidFill>
                          <a:effectLst/>
                          <a:latin typeface="Calibri" panose="020F0502020204030204" pitchFamily="34" charset="0"/>
                        </a:rPr>
                        <a:t>ΣΤΕΡΕΑΣ ΕΛΛΑΔΑΣ</a:t>
                      </a:r>
                      <a:endParaRPr lang="el-GR"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28.497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195.824.576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15.500.898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28.753.448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25.852.282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22.375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68.514.922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16.921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39.932.881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12.444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l-GR" sz="1400" b="1" i="0" u="none" strike="noStrike" kern="1200" dirty="0">
                          <a:solidFill>
                            <a:srgbClr val="000000"/>
                          </a:solidFill>
                          <a:effectLst/>
                          <a:latin typeface="Calibri" panose="020F0502020204030204" pitchFamily="34" charset="0"/>
                          <a:ea typeface="+mn-ea"/>
                          <a:cs typeface="+mn-cs"/>
                        </a:rPr>
                        <a:t>17.270.145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3129449175"/>
                  </a:ext>
                </a:extLst>
              </a:tr>
            </a:tbl>
          </a:graphicData>
        </a:graphic>
      </p:graphicFrame>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6148"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Αποζημίωση Ειδικού Σκοπού σε Επιχειρήσεις </a:t>
            </a: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7" name="6 - Πίνακας"/>
          <p:cNvGraphicFramePr>
            <a:graphicFrameLocks noGrp="1"/>
          </p:cNvGraphicFramePr>
          <p:nvPr>
            <p:extLst>
              <p:ext uri="{D42A27DB-BD31-4B8C-83A1-F6EECF244321}">
                <p14:modId xmlns="" xmlns:p14="http://schemas.microsoft.com/office/powerpoint/2010/main" val="2630865520"/>
              </p:ext>
            </p:extLst>
          </p:nvPr>
        </p:nvGraphicFramePr>
        <p:xfrm>
          <a:off x="1524000" y="1943100"/>
          <a:ext cx="15239999" cy="5834259"/>
        </p:xfrm>
        <a:graphic>
          <a:graphicData uri="http://schemas.openxmlformats.org/drawingml/2006/table">
            <a:tbl>
              <a:tblPr/>
              <a:tblGrid>
                <a:gridCol w="3057255">
                  <a:extLst>
                    <a:ext uri="{9D8B030D-6E8A-4147-A177-3AD203B41FA5}">
                      <a16:colId xmlns="" xmlns:a16="http://schemas.microsoft.com/office/drawing/2014/main" val="20000"/>
                    </a:ext>
                  </a:extLst>
                </a:gridCol>
                <a:gridCol w="2733945">
                  <a:extLst>
                    <a:ext uri="{9D8B030D-6E8A-4147-A177-3AD203B41FA5}">
                      <a16:colId xmlns="" xmlns:a16="http://schemas.microsoft.com/office/drawing/2014/main" val="20001"/>
                    </a:ext>
                  </a:extLst>
                </a:gridCol>
                <a:gridCol w="1248213">
                  <a:extLst>
                    <a:ext uri="{9D8B030D-6E8A-4147-A177-3AD203B41FA5}">
                      <a16:colId xmlns="" xmlns:a16="http://schemas.microsoft.com/office/drawing/2014/main" val="20002"/>
                    </a:ext>
                  </a:extLst>
                </a:gridCol>
                <a:gridCol w="1494987">
                  <a:extLst>
                    <a:ext uri="{9D8B030D-6E8A-4147-A177-3AD203B41FA5}">
                      <a16:colId xmlns="" xmlns:a16="http://schemas.microsoft.com/office/drawing/2014/main" val="20003"/>
                    </a:ext>
                  </a:extLst>
                </a:gridCol>
                <a:gridCol w="1101856">
                  <a:extLst>
                    <a:ext uri="{9D8B030D-6E8A-4147-A177-3AD203B41FA5}">
                      <a16:colId xmlns="" xmlns:a16="http://schemas.microsoft.com/office/drawing/2014/main" val="20004"/>
                    </a:ext>
                  </a:extLst>
                </a:gridCol>
                <a:gridCol w="1412744">
                  <a:extLst>
                    <a:ext uri="{9D8B030D-6E8A-4147-A177-3AD203B41FA5}">
                      <a16:colId xmlns="" xmlns:a16="http://schemas.microsoft.com/office/drawing/2014/main" val="20005"/>
                    </a:ext>
                  </a:extLst>
                </a:gridCol>
                <a:gridCol w="998500">
                  <a:extLst>
                    <a:ext uri="{9D8B030D-6E8A-4147-A177-3AD203B41FA5}">
                      <a16:colId xmlns="" xmlns:a16="http://schemas.microsoft.com/office/drawing/2014/main" val="20006"/>
                    </a:ext>
                  </a:extLst>
                </a:gridCol>
                <a:gridCol w="1083629">
                  <a:extLst>
                    <a:ext uri="{9D8B030D-6E8A-4147-A177-3AD203B41FA5}">
                      <a16:colId xmlns="" xmlns:a16="http://schemas.microsoft.com/office/drawing/2014/main" val="20007"/>
                    </a:ext>
                  </a:extLst>
                </a:gridCol>
                <a:gridCol w="881596">
                  <a:extLst>
                    <a:ext uri="{9D8B030D-6E8A-4147-A177-3AD203B41FA5}">
                      <a16:colId xmlns="" xmlns:a16="http://schemas.microsoft.com/office/drawing/2014/main" val="20008"/>
                    </a:ext>
                  </a:extLst>
                </a:gridCol>
                <a:gridCol w="1227274">
                  <a:extLst>
                    <a:ext uri="{9D8B030D-6E8A-4147-A177-3AD203B41FA5}">
                      <a16:colId xmlns="" xmlns:a16="http://schemas.microsoft.com/office/drawing/2014/main" val="20009"/>
                    </a:ext>
                  </a:extLst>
                </a:gridCol>
              </a:tblGrid>
              <a:tr h="1730631">
                <a:tc rowSpan="2">
                  <a:txBody>
                    <a:bodyPr/>
                    <a:lstStyle/>
                    <a:p>
                      <a:pPr algn="ctr" fontAlgn="ctr"/>
                      <a:r>
                        <a:rPr lang="el-GR" sz="1800" b="1" i="0" u="none" strike="noStrike" dirty="0">
                          <a:solidFill>
                            <a:srgbClr val="000000"/>
                          </a:solidFill>
                          <a:latin typeface="Calibri"/>
                        </a:rPr>
                        <a:t>ΠΕΡΙΦΕΡΕΙΑΚΗ</a:t>
                      </a:r>
                      <a:r>
                        <a:rPr lang="el-GR" sz="1800" b="1" i="0" u="none" strike="noStrike" baseline="0" dirty="0">
                          <a:solidFill>
                            <a:srgbClr val="000000"/>
                          </a:solidFill>
                          <a:latin typeface="Calibri"/>
                        </a:rPr>
                        <a:t> </a:t>
                      </a:r>
                    </a:p>
                    <a:p>
                      <a:pPr algn="ctr" fontAlgn="ctr"/>
                      <a:r>
                        <a:rPr lang="el-GR" sz="1800" b="1" i="0" u="none" strike="noStrike" baseline="0" dirty="0">
                          <a:solidFill>
                            <a:srgbClr val="000000"/>
                          </a:solidFill>
                          <a:latin typeface="Calibri"/>
                        </a:rPr>
                        <a:t>ΕΝΟΤΗΤΑ</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1" i="0" u="none" strike="noStrike" kern="1200" dirty="0">
                          <a:solidFill>
                            <a:srgbClr val="000000"/>
                          </a:solidFill>
                          <a:latin typeface="+mn-lt"/>
                          <a:ea typeface="+mn-ea"/>
                          <a:cs typeface="+mn-cs"/>
                        </a:rPr>
                        <a:t>ΣΥΝΟΛΟ </a:t>
                      </a:r>
                    </a:p>
                    <a:p>
                      <a:pPr algn="ctr" fontAlgn="ctr"/>
                      <a:r>
                        <a:rPr lang="el-GR" sz="1800" b="1" i="0" u="none" strike="noStrike" kern="1200" dirty="0">
                          <a:solidFill>
                            <a:srgbClr val="000000"/>
                          </a:solidFill>
                          <a:latin typeface="+mn-lt"/>
                          <a:ea typeface="+mn-ea"/>
                          <a:cs typeface="+mn-cs"/>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tc gridSpan="2">
                  <a:txBody>
                    <a:bodyPr/>
                    <a:lstStyle/>
                    <a:p>
                      <a:pPr algn="ctr" fontAlgn="ctr"/>
                      <a:r>
                        <a:rPr lang="el-GR" sz="1800" b="0" i="0" u="none" strike="noStrike" kern="1200" dirty="0">
                          <a:solidFill>
                            <a:srgbClr val="000000"/>
                          </a:solidFill>
                          <a:latin typeface="+mn-lt"/>
                          <a:ea typeface="+mn-ea"/>
                          <a:cs typeface="+mn-cs"/>
                        </a:rPr>
                        <a:t>ΑΠΟΖΗΜΙΩΣΗ</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ΕΙΔΙΚΟΥ ΣΚΟΠΟΥ</a:t>
                      </a:r>
                      <a:br>
                        <a:rPr lang="el-GR" sz="1800" b="0" i="0" u="none" strike="noStrike" kern="1200" dirty="0">
                          <a:solidFill>
                            <a:srgbClr val="000000"/>
                          </a:solidFill>
                          <a:latin typeface="+mn-lt"/>
                          <a:ea typeface="+mn-ea"/>
                          <a:cs typeface="+mn-cs"/>
                        </a:rPr>
                      </a:br>
                      <a:r>
                        <a:rPr lang="el-GR" sz="1800" b="0" i="0" u="none" strike="noStrike" kern="1200" dirty="0">
                          <a:solidFill>
                            <a:srgbClr val="000000"/>
                          </a:solidFill>
                          <a:latin typeface="+mn-lt"/>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extLst>
                  <a:ext uri="{0D108BD9-81ED-4DB2-BD59-A6C34878D82A}">
                    <a16:rowId xmlns="" xmlns:a16="http://schemas.microsoft.com/office/drawing/2014/main" val="10000"/>
                  </a:ext>
                </a:extLst>
              </a:tr>
              <a:tr h="490346">
                <a:tc vMerge="1">
                  <a:txBody>
                    <a:bodyPr/>
                    <a:lstStyle/>
                    <a:p>
                      <a:endParaRPr lang="el-GR"/>
                    </a:p>
                  </a:txBody>
                  <a:tcPr/>
                </a:tc>
                <a:tc>
                  <a:txBody>
                    <a:bodyPr/>
                    <a:lstStyle/>
                    <a:p>
                      <a:pPr algn="ctr" fontAlgn="ctr"/>
                      <a:r>
                        <a:rPr lang="el-GR" sz="1800" b="1" i="0" u="none" strike="noStrike" dirty="0">
                          <a:solidFill>
                            <a:srgbClr val="000000"/>
                          </a:solidFill>
                          <a:latin typeface="Calibri"/>
                        </a:rPr>
                        <a:t> ΣΥΝΟΛΟ</a:t>
                      </a:r>
                    </a:p>
                  </a:txBody>
                  <a:tcPr marL="9525" marR="9525" marT="9525" marB="0" anchor="ctr">
                    <a:lnT w="635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ΠΛΗΘΟΣ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l-GR" sz="1800" b="0" i="0" u="none" strike="noStrike" dirty="0">
                          <a:solidFill>
                            <a:srgbClr val="000000"/>
                          </a:solidFill>
                          <a:latin typeface="Calibri"/>
                        </a:rPr>
                        <a:t>ΠΟΣΟ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490346">
                <a:tc>
                  <a:txBody>
                    <a:bodyPr/>
                    <a:lstStyle/>
                    <a:p>
                      <a:pPr algn="ctr" fontAlgn="ctr"/>
                      <a:r>
                        <a:rPr lang="el-GR" sz="1800" b="1" i="0" u="none" strike="noStrike" dirty="0" smtClean="0">
                          <a:solidFill>
                            <a:srgbClr val="000000"/>
                          </a:solidFill>
                          <a:latin typeface="Calibri"/>
                        </a:rPr>
                        <a:t>ΒΟΙΩΤΙΑΣ</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4.457.806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4.553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3.642.400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775.350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29.688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10.368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490346">
                <a:tc>
                  <a:txBody>
                    <a:bodyPr/>
                    <a:lstStyle/>
                    <a:p>
                      <a:pPr algn="ctr" fontAlgn="ctr"/>
                      <a:r>
                        <a:rPr lang="el-GR" sz="1800" b="1" i="0" u="none" strike="noStrike" dirty="0" smtClean="0">
                          <a:solidFill>
                            <a:srgbClr val="000000"/>
                          </a:solidFill>
                          <a:latin typeface="Calibri"/>
                        </a:rPr>
                        <a:t>ΕΥΒΟΙΑΣ</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10.552.844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8.321.600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4.547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2.042.466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169.908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18.870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490346">
                <a:tc>
                  <a:txBody>
                    <a:bodyPr/>
                    <a:lstStyle/>
                    <a:p>
                      <a:pPr algn="ctr" fontAlgn="ctr"/>
                      <a:r>
                        <a:rPr lang="el-GR" sz="1800" b="1" i="0" u="none" strike="noStrike" dirty="0" smtClean="0">
                          <a:solidFill>
                            <a:srgbClr val="000000"/>
                          </a:solidFill>
                          <a:latin typeface="Calibri"/>
                        </a:rPr>
                        <a:t>ΕΥΡΥΤΑΝΙΑΣ</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820.766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617.600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188.064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13.968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5"/>
                  </a:ext>
                </a:extLst>
              </a:tr>
              <a:tr h="490346">
                <a:tc>
                  <a:txBody>
                    <a:bodyPr/>
                    <a:lstStyle/>
                    <a:p>
                      <a:pPr algn="ctr" fontAlgn="ctr"/>
                      <a:r>
                        <a:rPr lang="el-GR" sz="1800" b="1" i="0" u="none" strike="noStrike" dirty="0" smtClean="0">
                          <a:solidFill>
                            <a:srgbClr val="000000"/>
                          </a:solidFill>
                          <a:latin typeface="Calibri"/>
                        </a:rPr>
                        <a:t>ΦΘΙΩΤΙΔΟΣ</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5.870.418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5.868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4.694.400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1.127.394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37.188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11.436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6"/>
                  </a:ext>
                </a:extLst>
              </a:tr>
              <a:tr h="490346">
                <a:tc>
                  <a:txBody>
                    <a:bodyPr/>
                    <a:lstStyle/>
                    <a:p>
                      <a:pPr algn="ctr" fontAlgn="ctr"/>
                      <a:r>
                        <a:rPr lang="el-GR" sz="1800" b="1" i="0" u="none" strike="noStrike" dirty="0" smtClean="0">
                          <a:solidFill>
                            <a:srgbClr val="000000"/>
                          </a:solidFill>
                          <a:latin typeface="Calibri"/>
                        </a:rPr>
                        <a:t>ΦΩΚΙΔΟΣ</a:t>
                      </a:r>
                      <a:endParaRPr lang="el-GR" sz="18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1.329.902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1.018.400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300.798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9.804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l-GR" sz="1800" b="0" i="0" u="none" strike="noStrike" kern="1200" dirty="0">
                          <a:solidFill>
                            <a:srgbClr val="000000"/>
                          </a:solidFill>
                          <a:latin typeface="Calibri"/>
                          <a:ea typeface="+mn-ea"/>
                          <a:cs typeface="+mn-cs"/>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161552">
                <a:tc>
                  <a:txBody>
                    <a:bodyPr/>
                    <a:lstStyle/>
                    <a:p>
                      <a:pPr algn="ctr" fontAlgn="ctr"/>
                      <a:r>
                        <a:rPr lang="el-GR" sz="1800" b="1" i="0" u="none" strike="noStrike" dirty="0">
                          <a:solidFill>
                            <a:schemeClr val="tx1"/>
                          </a:solidFill>
                          <a:latin typeface="+mn-lt"/>
                        </a:rPr>
                        <a:t>ΠΕΡΙΦΕΡΕΙΑ</a:t>
                      </a:r>
                    </a:p>
                    <a:p>
                      <a:pPr algn="ctr" fontAlgn="ctr"/>
                      <a:r>
                        <a:rPr lang="el-GR" sz="1800" b="1" i="0" u="none" strike="noStrike" dirty="0" smtClean="0">
                          <a:solidFill>
                            <a:schemeClr val="tx1"/>
                          </a:solidFill>
                          <a:latin typeface="Calibri"/>
                        </a:rPr>
                        <a:t>ΣΤΕΡΕΑΣ ΕΛΛΑΔΑΣ</a:t>
                      </a:r>
                      <a:endParaRPr lang="el-GR" sz="1800" b="1" i="0" u="none" strike="noStrike" dirty="0">
                        <a:solidFill>
                          <a:schemeClr val="tx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23.031.736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22.868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18.294.400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9.860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4.434.072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260.556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l-GR" sz="1800" b="1" i="0" u="none" strike="noStrike" kern="1200" dirty="0">
                          <a:solidFill>
                            <a:srgbClr val="000000"/>
                          </a:solidFill>
                          <a:latin typeface="Calibri"/>
                          <a:ea typeface="+mn-ea"/>
                          <a:cs typeface="+mn-cs"/>
                        </a:rPr>
                        <a:t>42.708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bl>
          </a:graphicData>
        </a:graphic>
      </p:graphicFrame>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7172"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Εργαλεία Ρευστότητας ΤΕΠΙΧ ΙΙ και Εγγυοδοτικά Προγράμματα</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 xmlns:p14="http://schemas.microsoft.com/office/powerpoint/2010/main" val="615457739"/>
              </p:ext>
            </p:extLst>
          </p:nvPr>
        </p:nvGraphicFramePr>
        <p:xfrm>
          <a:off x="1447800" y="2019299"/>
          <a:ext cx="15316200" cy="5114587"/>
        </p:xfrm>
        <a:graphic>
          <a:graphicData uri="http://schemas.openxmlformats.org/drawingml/2006/table">
            <a:tbl>
              <a:tblPr/>
              <a:tblGrid>
                <a:gridCol w="8669463">
                  <a:extLst>
                    <a:ext uri="{9D8B030D-6E8A-4147-A177-3AD203B41FA5}">
                      <a16:colId xmlns="" xmlns:a16="http://schemas.microsoft.com/office/drawing/2014/main" val="20000"/>
                    </a:ext>
                  </a:extLst>
                </a:gridCol>
                <a:gridCol w="3006856">
                  <a:extLst>
                    <a:ext uri="{9D8B030D-6E8A-4147-A177-3AD203B41FA5}">
                      <a16:colId xmlns="" xmlns:a16="http://schemas.microsoft.com/office/drawing/2014/main" val="20001"/>
                    </a:ext>
                  </a:extLst>
                </a:gridCol>
                <a:gridCol w="3639881">
                  <a:extLst>
                    <a:ext uri="{9D8B030D-6E8A-4147-A177-3AD203B41FA5}">
                      <a16:colId xmlns="" xmlns:a16="http://schemas.microsoft.com/office/drawing/2014/main" val="20002"/>
                    </a:ext>
                  </a:extLst>
                </a:gridCol>
              </a:tblGrid>
              <a:tr h="712392">
                <a:tc>
                  <a:txBody>
                    <a:bodyPr/>
                    <a:lstStyle/>
                    <a:p>
                      <a:pPr algn="ctr" fontAlgn="b"/>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gn="ctr" fontAlgn="b"/>
                      <a:r>
                        <a:rPr lang="el-GR" sz="1800" b="1" i="0" u="none" strike="noStrike" dirty="0">
                          <a:solidFill>
                            <a:srgbClr val="000000"/>
                          </a:solidFill>
                          <a:latin typeface="+mn-lt"/>
                        </a:rPr>
                        <a:t>Εκταμιεύσεις*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l-GR"/>
                    </a:p>
                  </a:txBody>
                  <a:tcPr/>
                </a:tc>
                <a:extLst>
                  <a:ext uri="{0D108BD9-81ED-4DB2-BD59-A6C34878D82A}">
                    <a16:rowId xmlns="" xmlns:a16="http://schemas.microsoft.com/office/drawing/2014/main" val="10000"/>
                  </a:ext>
                </a:extLst>
              </a:tr>
              <a:tr h="715158">
                <a:tc>
                  <a:txBody>
                    <a:bodyPr/>
                    <a:lstStyle/>
                    <a:p>
                      <a:pPr algn="ctr" fontAlgn="b"/>
                      <a:r>
                        <a:rPr lang="el-GR" sz="1800" b="1" i="0" u="none" strike="noStrike" dirty="0">
                          <a:solidFill>
                            <a:srgbClr val="000000"/>
                          </a:solidFill>
                          <a:latin typeface="+mn-lt"/>
                        </a:rPr>
                        <a:t>ΠΕΡΙΦΕΡΕΙΑΚΗ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l-GR" sz="1800" b="0" i="0" u="none" strike="noStrike" dirty="0">
                          <a:solidFill>
                            <a:srgbClr val="000000"/>
                          </a:solidFill>
                          <a:latin typeface="+mn-lt"/>
                        </a:rPr>
                        <a:t>Πλήθος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l-GR" sz="1800" b="0" i="0" u="none" strike="noStrike" dirty="0">
                          <a:solidFill>
                            <a:srgbClr val="000000"/>
                          </a:solidFill>
                          <a:latin typeface="+mn-lt"/>
                        </a:rPr>
                        <a:t>Ποσό  Ενίσχυσης (ευρώ)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623343">
                <a:tc>
                  <a:txBody>
                    <a:bodyPr/>
                    <a:lstStyle/>
                    <a:p>
                      <a:pPr algn="ctr" fontAlgn="b"/>
                      <a:r>
                        <a:rPr lang="el-GR" sz="1800" b="1" i="0" u="none" strike="noStrike" dirty="0" smtClean="0">
                          <a:solidFill>
                            <a:srgbClr val="000000"/>
                          </a:solidFill>
                          <a:latin typeface="+mn-lt"/>
                        </a:rPr>
                        <a:t>ΒΟΙΩΤΙΑΣ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800" b="0" i="0" u="none" strike="noStrike" dirty="0" smtClean="0">
                          <a:solidFill>
                            <a:srgbClr val="000000"/>
                          </a:solidFill>
                          <a:latin typeface="+mn-lt"/>
                        </a:rPr>
                        <a:t>305</a:t>
                      </a:r>
                      <a:endParaRPr lang="el-GR"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smtClean="0">
                          <a:solidFill>
                            <a:srgbClr val="000000"/>
                          </a:solidFill>
                          <a:latin typeface="+mn-lt"/>
                        </a:rPr>
                        <a:t>80.768.746</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3"/>
                  </a:ext>
                </a:extLst>
              </a:tr>
              <a:tr h="626109">
                <a:tc>
                  <a:txBody>
                    <a:bodyPr/>
                    <a:lstStyle/>
                    <a:p>
                      <a:pPr algn="ctr" fontAlgn="b"/>
                      <a:r>
                        <a:rPr lang="el-GR" sz="1800" b="1" i="0" u="none" strike="noStrike" dirty="0" smtClean="0">
                          <a:solidFill>
                            <a:srgbClr val="000000"/>
                          </a:solidFill>
                          <a:latin typeface="+mn-lt"/>
                        </a:rPr>
                        <a:t>ΕΥΒΟΙΑΣ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smtClean="0">
                          <a:solidFill>
                            <a:srgbClr val="000000"/>
                          </a:solidFill>
                          <a:latin typeface="+mn-lt"/>
                        </a:rPr>
                        <a:t>429</a:t>
                      </a:r>
                      <a:endParaRPr lang="el-GR"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smtClean="0">
                          <a:solidFill>
                            <a:srgbClr val="000000"/>
                          </a:solidFill>
                          <a:latin typeface="+mn-lt"/>
                        </a:rPr>
                        <a:t>68.112.627</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4"/>
                  </a:ext>
                </a:extLst>
              </a:tr>
              <a:tr h="628876">
                <a:tc>
                  <a:txBody>
                    <a:bodyPr/>
                    <a:lstStyle/>
                    <a:p>
                      <a:pPr algn="ctr" fontAlgn="b"/>
                      <a:r>
                        <a:rPr lang="el-GR" sz="1800" b="1" i="0" u="none" strike="noStrike" dirty="0" smtClean="0">
                          <a:solidFill>
                            <a:srgbClr val="000000"/>
                          </a:solidFill>
                          <a:latin typeface="+mn-lt"/>
                        </a:rPr>
                        <a:t>ΕΥΡΥΤΑΝΙΑΣ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smtClean="0">
                          <a:solidFill>
                            <a:srgbClr val="000000"/>
                          </a:solidFill>
                          <a:latin typeface="+mn-lt"/>
                        </a:rPr>
                        <a:t>41</a:t>
                      </a:r>
                      <a:endParaRPr lang="el-GR"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smtClean="0">
                          <a:solidFill>
                            <a:srgbClr val="000000"/>
                          </a:solidFill>
                          <a:latin typeface="+mn-lt"/>
                        </a:rPr>
                        <a:t>1.578.300</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5"/>
                  </a:ext>
                </a:extLst>
              </a:tr>
              <a:tr h="542593">
                <a:tc>
                  <a:txBody>
                    <a:bodyPr/>
                    <a:lstStyle/>
                    <a:p>
                      <a:pPr algn="ctr" fontAlgn="b"/>
                      <a:r>
                        <a:rPr lang="el-GR" sz="1800" b="1" i="0" u="none" strike="noStrike" dirty="0" smtClean="0">
                          <a:solidFill>
                            <a:srgbClr val="000000"/>
                          </a:solidFill>
                          <a:latin typeface="+mn-lt"/>
                        </a:rPr>
                        <a:t>ΦΘΙΩΤΙΔΟΣ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smtClean="0">
                          <a:solidFill>
                            <a:srgbClr val="000000"/>
                          </a:solidFill>
                          <a:latin typeface="+mn-lt"/>
                        </a:rPr>
                        <a:t>331</a:t>
                      </a:r>
                      <a:endParaRPr lang="el-GR"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smtClean="0">
                          <a:solidFill>
                            <a:srgbClr val="000000"/>
                          </a:solidFill>
                          <a:latin typeface="+mn-lt"/>
                        </a:rPr>
                        <a:t>36.604.856</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6"/>
                  </a:ext>
                </a:extLst>
              </a:tr>
              <a:tr h="542593">
                <a:tc>
                  <a:txBody>
                    <a:bodyPr/>
                    <a:lstStyle/>
                    <a:p>
                      <a:pPr algn="ctr" fontAlgn="b"/>
                      <a:r>
                        <a:rPr lang="el-GR" sz="1800" b="1" i="0" u="none" strike="noStrike" dirty="0" smtClean="0">
                          <a:solidFill>
                            <a:srgbClr val="000000"/>
                          </a:solidFill>
                          <a:latin typeface="+mn-lt"/>
                        </a:rPr>
                        <a:t>ΦΩΚΙΔΟΣ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0" i="0" u="none" strike="noStrike" dirty="0" smtClean="0">
                          <a:solidFill>
                            <a:srgbClr val="000000"/>
                          </a:solidFill>
                          <a:latin typeface="+mn-lt"/>
                        </a:rPr>
                        <a:t>94</a:t>
                      </a:r>
                      <a:endParaRPr lang="el-GR" sz="1800" b="0"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l-GR" sz="1800" b="1" i="0" u="none" strike="noStrike" dirty="0" smtClean="0">
                          <a:solidFill>
                            <a:srgbClr val="000000"/>
                          </a:solidFill>
                          <a:latin typeface="+mn-lt"/>
                        </a:rPr>
                        <a:t>18.896.069</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723523">
                <a:tc>
                  <a:txBody>
                    <a:bodyPr/>
                    <a:lstStyle/>
                    <a:p>
                      <a:pPr algn="ctr" fontAlgn="ctr"/>
                      <a:r>
                        <a:rPr lang="el-GR" sz="2000" b="1" i="0" u="none" strike="noStrike" dirty="0">
                          <a:solidFill>
                            <a:srgbClr val="000000"/>
                          </a:solidFill>
                          <a:latin typeface="+mn-lt"/>
                        </a:rPr>
                        <a:t>ΠΕΡΙΦΕΡΕΙΑ</a:t>
                      </a:r>
                    </a:p>
                    <a:p>
                      <a:pPr algn="ctr" fontAlgn="ctr"/>
                      <a:r>
                        <a:rPr lang="el-GR" sz="2000" b="1" i="0" u="none" strike="noStrike" dirty="0">
                          <a:solidFill>
                            <a:srgbClr val="000000"/>
                          </a:solidFill>
                          <a:latin typeface="+mn-lt"/>
                        </a:rPr>
                        <a:t> </a:t>
                      </a:r>
                      <a:r>
                        <a:rPr lang="el-GR" sz="2000" b="1" i="0" u="none" strike="noStrike" dirty="0" smtClean="0">
                          <a:solidFill>
                            <a:srgbClr val="000000"/>
                          </a:solidFill>
                          <a:latin typeface="+mn-lt"/>
                        </a:rPr>
                        <a:t>ΣΤΕΡΕΑΣ ΕΛΛΑΔΑΣ</a:t>
                      </a:r>
                      <a:endParaRPr lang="el-GR" sz="2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2000" b="1" i="0" u="none" strike="noStrike" dirty="0" smtClean="0">
                          <a:solidFill>
                            <a:srgbClr val="000000"/>
                          </a:solidFill>
                          <a:latin typeface="+mn-lt"/>
                        </a:rPr>
                        <a:t>1.200</a:t>
                      </a:r>
                      <a:endParaRPr lang="el-GR" sz="2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2000" b="1" i="0" u="none" strike="noStrike" dirty="0" smtClean="0">
                          <a:solidFill>
                            <a:srgbClr val="000000"/>
                          </a:solidFill>
                          <a:latin typeface="+mn-lt"/>
                        </a:rPr>
                        <a:t>205.960.598</a:t>
                      </a:r>
                      <a:endParaRPr lang="el-GR" sz="2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bl>
          </a:graphicData>
        </a:graphic>
      </p:graphicFrame>
      <p:sp>
        <p:nvSpPr>
          <p:cNvPr id="12" name="TextBox 11"/>
          <p:cNvSpPr txBox="1"/>
          <p:nvPr/>
        </p:nvSpPr>
        <p:spPr>
          <a:xfrm>
            <a:off x="6477000" y="7477125"/>
            <a:ext cx="10287000" cy="1323975"/>
          </a:xfrm>
          <a:prstGeom prst="rect">
            <a:avLst/>
          </a:prstGeom>
          <a:solidFill>
            <a:schemeClr val="accent2">
              <a:lumMod val="60000"/>
              <a:lumOff val="40000"/>
            </a:schemeClr>
          </a:solidFill>
        </p:spPr>
        <p:txBody>
          <a:bodyPr>
            <a:spAutoFit/>
          </a:bodyPr>
          <a:lstStyle/>
          <a:p>
            <a:pPr algn="just" eaLnBrk="1" fontAlgn="auto" hangingPunct="1">
              <a:spcBef>
                <a:spcPts val="0"/>
              </a:spcBef>
              <a:spcAft>
                <a:spcPts val="0"/>
              </a:spcAft>
              <a:defRPr/>
            </a:pPr>
            <a:r>
              <a:rPr lang="el-GR" sz="2000" i="1" dirty="0">
                <a:latin typeface="+mn-lt"/>
                <a:cs typeface="+mn-cs"/>
              </a:rPr>
              <a:t>* Το μεγαλύτερο μέρος του πλήθους των </a:t>
            </a:r>
            <a:r>
              <a:rPr lang="el-GR" sz="2000" i="1" dirty="0" smtClean="0">
                <a:latin typeface="+mn-lt"/>
                <a:cs typeface="+mn-cs"/>
              </a:rPr>
              <a:t>χρηματοδοτήσεων – σε </a:t>
            </a:r>
            <a:r>
              <a:rPr lang="el-GR" sz="2000" i="1" dirty="0">
                <a:latin typeface="+mn-lt"/>
                <a:cs typeface="+mn-cs"/>
              </a:rPr>
              <a:t>όλη την Ελλάδα – σε ποσοστό 71%, έχει κατευθυνθεί σε επιχειρήσεις με έως 10 εργαζόμενους.</a:t>
            </a:r>
          </a:p>
          <a:p>
            <a:pPr algn="just" eaLnBrk="1" fontAlgn="auto" hangingPunct="1">
              <a:spcBef>
                <a:spcPts val="0"/>
              </a:spcBef>
              <a:spcAft>
                <a:spcPts val="0"/>
              </a:spcAft>
              <a:defRPr/>
            </a:pPr>
            <a:r>
              <a:rPr lang="el-GR" sz="2000" i="1" dirty="0">
                <a:latin typeface="+mn-lt"/>
                <a:cs typeface="+mn-cs"/>
              </a:rPr>
              <a:t>Σε ό,τι αφορά την αξία των δανείων, το 56% έχει κατευθυνθεί σε επιχειρήσεις με έως 50 εργαζόμενους.</a:t>
            </a:r>
          </a:p>
        </p:txBody>
      </p:sp>
      <p:pic>
        <p:nvPicPr>
          <p:cNvPr id="8"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8196"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dirty="0">
                <a:solidFill>
                  <a:srgbClr val="002060"/>
                </a:solidFill>
                <a:latin typeface="Calibri" pitchFamily="34" charset="0"/>
              </a:rPr>
              <a:t>Αποζημιώσεις Ειδικού Σκοπού σε Εργαζόμενους</a:t>
            </a:r>
            <a:endParaRPr lang="en-US" altLang="en-US" sz="3800" b="1" dirty="0">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 xmlns:p14="http://schemas.microsoft.com/office/powerpoint/2010/main" val="4075567960"/>
              </p:ext>
            </p:extLst>
          </p:nvPr>
        </p:nvGraphicFramePr>
        <p:xfrm>
          <a:off x="1447800" y="2476500"/>
          <a:ext cx="15240000" cy="4127277"/>
        </p:xfrm>
        <a:graphic>
          <a:graphicData uri="http://schemas.openxmlformats.org/drawingml/2006/table">
            <a:tbl>
              <a:tblPr/>
              <a:tblGrid>
                <a:gridCol w="10733523">
                  <a:extLst>
                    <a:ext uri="{9D8B030D-6E8A-4147-A177-3AD203B41FA5}">
                      <a16:colId xmlns="" xmlns:a16="http://schemas.microsoft.com/office/drawing/2014/main" val="20000"/>
                    </a:ext>
                  </a:extLst>
                </a:gridCol>
                <a:gridCol w="4506477">
                  <a:extLst>
                    <a:ext uri="{9D8B030D-6E8A-4147-A177-3AD203B41FA5}">
                      <a16:colId xmlns="" xmlns:a16="http://schemas.microsoft.com/office/drawing/2014/main" val="20001"/>
                    </a:ext>
                  </a:extLst>
                </a:gridCol>
              </a:tblGrid>
              <a:tr h="622114">
                <a:tc>
                  <a:txBody>
                    <a:bodyPr/>
                    <a:lstStyle/>
                    <a:p>
                      <a:pPr algn="ctr" fontAlgn="b"/>
                      <a:r>
                        <a:rPr lang="el-GR" sz="1800" b="1" i="0" u="none" strike="noStrike" dirty="0">
                          <a:solidFill>
                            <a:srgbClr val="000000"/>
                          </a:solidFill>
                          <a:latin typeface="+mn-lt"/>
                        </a:rPr>
                        <a:t>ΠΕΡΙΦΕΡΕΙΑΚΗ</a:t>
                      </a:r>
                      <a:r>
                        <a:rPr lang="el-GR" sz="1800" b="1" i="0" u="none" strike="noStrike" baseline="0" dirty="0">
                          <a:solidFill>
                            <a:srgbClr val="000000"/>
                          </a:solidFill>
                          <a:latin typeface="+mn-lt"/>
                        </a:rPr>
                        <a:t> ΕΝΟΤΗΤΑ</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l-GR" sz="1800" b="1" i="0" u="none" strike="noStrike" dirty="0">
                          <a:solidFill>
                            <a:srgbClr val="000000"/>
                          </a:solidFill>
                          <a:latin typeface="+mn-lt"/>
                        </a:rPr>
                        <a:t>Ποσό  Ενίσχυσης</a:t>
                      </a:r>
                      <a:r>
                        <a:rPr lang="el-GR" sz="1800" b="1" i="0" u="none" strike="noStrike" baseline="0" dirty="0">
                          <a:solidFill>
                            <a:srgbClr val="000000"/>
                          </a:solidFill>
                          <a:latin typeface="+mn-lt"/>
                        </a:rPr>
                        <a:t> </a:t>
                      </a:r>
                      <a:r>
                        <a:rPr lang="el-GR" sz="1800" b="1" i="0" u="none" strike="noStrike" dirty="0">
                          <a:solidFill>
                            <a:srgbClr val="000000"/>
                          </a:solidFill>
                          <a:latin typeface="+mn-lt"/>
                        </a:rPr>
                        <a:t>(ευρώ)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617301">
                <a:tc>
                  <a:txBody>
                    <a:bodyPr/>
                    <a:lstStyle/>
                    <a:p>
                      <a:pPr algn="ctr" fontAlgn="b"/>
                      <a:r>
                        <a:rPr lang="el-GR" sz="1800" b="1" i="0" u="none" strike="noStrike" dirty="0" smtClean="0">
                          <a:solidFill>
                            <a:srgbClr val="000000"/>
                          </a:solidFill>
                          <a:latin typeface="+mn-lt"/>
                        </a:rPr>
                        <a:t>ΒΟΙΩΤΙΑΣ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15.265.968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542244">
                <a:tc>
                  <a:txBody>
                    <a:bodyPr/>
                    <a:lstStyle/>
                    <a:p>
                      <a:pPr algn="ctr" fontAlgn="b"/>
                      <a:r>
                        <a:rPr lang="el-GR" sz="1800" b="1" i="0" u="none" strike="noStrike" dirty="0" smtClean="0">
                          <a:solidFill>
                            <a:srgbClr val="000000"/>
                          </a:solidFill>
                          <a:latin typeface="+mn-lt"/>
                        </a:rPr>
                        <a:t>ΕΥΒΟΙΑΣ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26.258.966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544650">
                <a:tc>
                  <a:txBody>
                    <a:bodyPr/>
                    <a:lstStyle/>
                    <a:p>
                      <a:pPr algn="ctr" fontAlgn="b"/>
                      <a:r>
                        <a:rPr lang="el-GR" sz="1800" b="1" i="0" u="none" strike="noStrike" dirty="0" smtClean="0">
                          <a:solidFill>
                            <a:srgbClr val="000000"/>
                          </a:solidFill>
                          <a:latin typeface="+mn-lt"/>
                        </a:rPr>
                        <a:t>ΕΥΡΥΤΑΝΙΑΣ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1.565.172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547057">
                <a:tc>
                  <a:txBody>
                    <a:bodyPr/>
                    <a:lstStyle/>
                    <a:p>
                      <a:pPr algn="ctr" fontAlgn="b"/>
                      <a:r>
                        <a:rPr lang="el-GR" sz="1800" b="1" i="0" u="none" strike="noStrike" dirty="0" smtClean="0">
                          <a:solidFill>
                            <a:srgbClr val="000000"/>
                          </a:solidFill>
                          <a:latin typeface="+mn-lt"/>
                        </a:rPr>
                        <a:t>ΦΘΙΩΤΙΔΟΣ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15.873.192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547057">
                <a:tc>
                  <a:txBody>
                    <a:bodyPr/>
                    <a:lstStyle/>
                    <a:p>
                      <a:pPr algn="ctr" fontAlgn="b"/>
                      <a:r>
                        <a:rPr lang="el-GR" sz="1800" b="1" i="0" u="none" strike="noStrike" dirty="0" smtClean="0">
                          <a:solidFill>
                            <a:srgbClr val="000000"/>
                          </a:solidFill>
                          <a:latin typeface="+mn-lt"/>
                        </a:rPr>
                        <a:t>ΦΩΚΙΔΟΣ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3.435.983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706854">
                <a:tc>
                  <a:txBody>
                    <a:bodyPr/>
                    <a:lstStyle/>
                    <a:p>
                      <a:pPr algn="ctr" fontAlgn="ctr"/>
                      <a:r>
                        <a:rPr lang="el-GR" sz="1800" b="1" i="0" u="none" strike="noStrike" dirty="0">
                          <a:solidFill>
                            <a:srgbClr val="000000"/>
                          </a:solidFill>
                          <a:latin typeface="+mn-lt"/>
                        </a:rPr>
                        <a:t>ΠΕΡΙΦΕΡΕΙΑ</a:t>
                      </a:r>
                    </a:p>
                    <a:p>
                      <a:pPr algn="ctr" fontAlgn="ctr"/>
                      <a:r>
                        <a:rPr lang="el-GR" sz="1800" b="1" i="0" u="none" strike="noStrike" dirty="0" smtClean="0">
                          <a:solidFill>
                            <a:srgbClr val="000000"/>
                          </a:solidFill>
                          <a:latin typeface="+mn-lt"/>
                        </a:rPr>
                        <a:t>ΣΤΕΡΕΑΣ ΕΛΛΑΔΑΣ</a:t>
                      </a:r>
                      <a:endParaRPr lang="el-GR" sz="18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l-GR" sz="1800" b="1" i="0" u="none" strike="noStrike" kern="1200" dirty="0">
                          <a:solidFill>
                            <a:srgbClr val="000000"/>
                          </a:solidFill>
                          <a:latin typeface="+mn-lt"/>
                          <a:ea typeface="+mn-ea"/>
                          <a:cs typeface="+mn-cs"/>
                        </a:rPr>
                        <a:t>62.399.281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6"/>
                  </a:ext>
                </a:extLst>
              </a:tr>
            </a:tbl>
          </a:graphicData>
        </a:graphic>
      </p:graphicFrame>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6"/>
          <p:cNvSpPr>
            <a:spLocks/>
          </p:cNvSpPr>
          <p:nvPr/>
        </p:nvSpPr>
        <p:spPr bwMode="auto">
          <a:xfrm>
            <a:off x="0" y="9029700"/>
            <a:ext cx="18288000" cy="1257300"/>
          </a:xfrm>
          <a:custGeom>
            <a:avLst/>
            <a:gdLst>
              <a:gd name="T0" fmla="*/ 7185677 w 20553161"/>
              <a:gd name="T1" fmla="*/ 10 h 5469980"/>
              <a:gd name="T2" fmla="*/ 0 w 20553161"/>
              <a:gd name="T3" fmla="*/ 10 h 5469980"/>
              <a:gd name="T4" fmla="*/ 0 w 20553161"/>
              <a:gd name="T5" fmla="*/ 0 h 5469980"/>
              <a:gd name="T6" fmla="*/ 7185677 w 20553161"/>
              <a:gd name="T7" fmla="*/ 10 h 5469980"/>
              <a:gd name="T8" fmla="*/ 0 60000 65536"/>
              <a:gd name="T9" fmla="*/ 0 60000 65536"/>
              <a:gd name="T10" fmla="*/ 0 60000 65536"/>
              <a:gd name="T11" fmla="*/ 0 60000 65536"/>
              <a:gd name="T12" fmla="*/ 0 w 20553161"/>
              <a:gd name="T13" fmla="*/ 0 h 5469980"/>
              <a:gd name="T14" fmla="*/ 20553161 w 20553161"/>
              <a:gd name="T15" fmla="*/ 5469980 h 5469980"/>
            </a:gdLst>
            <a:ahLst/>
            <a:cxnLst>
              <a:cxn ang="T8">
                <a:pos x="T0" y="T1"/>
              </a:cxn>
              <a:cxn ang="T9">
                <a:pos x="T2" y="T3"/>
              </a:cxn>
              <a:cxn ang="T10">
                <a:pos x="T4" y="T5"/>
              </a:cxn>
              <a:cxn ang="T11">
                <a:pos x="T6" y="T7"/>
              </a:cxn>
            </a:cxnLst>
            <a:rect l="T12" t="T13" r="T14" b="T15"/>
            <a:pathLst>
              <a:path w="20553161" h="5469980">
                <a:moveTo>
                  <a:pt x="20553161" y="5469980"/>
                </a:moveTo>
                <a:lnTo>
                  <a:pt x="0" y="5469980"/>
                </a:lnTo>
                <a:lnTo>
                  <a:pt x="0" y="0"/>
                </a:lnTo>
                <a:lnTo>
                  <a:pt x="20553161" y="5469980"/>
                </a:lnTo>
                <a:close/>
              </a:path>
            </a:pathLst>
          </a:custGeom>
          <a:solidFill>
            <a:srgbClr val="2A7DE1"/>
          </a:solidFill>
          <a:ln w="9525">
            <a:noFill/>
            <a:round/>
            <a:headEnd/>
            <a:tailEnd/>
          </a:ln>
        </p:spPr>
        <p:txBody>
          <a:bodyPr/>
          <a:lstStyle/>
          <a:p>
            <a:endParaRPr lang="el-GR"/>
          </a:p>
        </p:txBody>
      </p:sp>
      <p:sp>
        <p:nvSpPr>
          <p:cNvPr id="9220" name="Title 1"/>
          <p:cNvSpPr>
            <a:spLocks/>
          </p:cNvSpPr>
          <p:nvPr/>
        </p:nvSpPr>
        <p:spPr bwMode="auto">
          <a:xfrm>
            <a:off x="1371600" y="571500"/>
            <a:ext cx="14935200" cy="850900"/>
          </a:xfrm>
          <a:prstGeom prst="rect">
            <a:avLst/>
          </a:prstGeom>
          <a:noFill/>
          <a:ln w="9525">
            <a:noFill/>
            <a:miter lim="800000"/>
            <a:headEnd/>
            <a:tailEnd/>
          </a:ln>
        </p:spPr>
        <p:txBody>
          <a:bodyPr anchor="ctr"/>
          <a:lstStyle/>
          <a:p>
            <a:pPr eaLnBrk="1" hangingPunct="1"/>
            <a:r>
              <a:rPr lang="el-GR" altLang="en-US" sz="3800" b="1">
                <a:solidFill>
                  <a:srgbClr val="002060"/>
                </a:solidFill>
                <a:latin typeface="Calibri" pitchFamily="34" charset="0"/>
              </a:rPr>
              <a:t>Συνολικό Ποσό Ενίσχυσης Επιχειρήσεων &amp; Εργαζομένων (ανά Νομό) </a:t>
            </a:r>
            <a:endParaRPr lang="en-US" altLang="en-US" sz="3800" b="1">
              <a:solidFill>
                <a:srgbClr val="002060"/>
              </a:solidFill>
              <a:latin typeface="Calibri" pitchFamily="34" charset="0"/>
            </a:endParaRPr>
          </a:p>
        </p:txBody>
      </p:sp>
      <p:cxnSp>
        <p:nvCxnSpPr>
          <p:cNvPr id="26" name="Straight Connector 25"/>
          <p:cNvCxnSpPr/>
          <p:nvPr/>
        </p:nvCxnSpPr>
        <p:spPr>
          <a:xfrm>
            <a:off x="1447800" y="1333500"/>
            <a:ext cx="15316200"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9" name="Table 9"/>
          <p:cNvGraphicFramePr>
            <a:graphicFrameLocks noGrp="1"/>
          </p:cNvGraphicFramePr>
          <p:nvPr>
            <p:extLst>
              <p:ext uri="{D42A27DB-BD31-4B8C-83A1-F6EECF244321}">
                <p14:modId xmlns="" xmlns:p14="http://schemas.microsoft.com/office/powerpoint/2010/main" val="3364686256"/>
              </p:ext>
            </p:extLst>
          </p:nvPr>
        </p:nvGraphicFramePr>
        <p:xfrm>
          <a:off x="1447800" y="2247900"/>
          <a:ext cx="15316200" cy="6471199"/>
        </p:xfrm>
        <a:graphic>
          <a:graphicData uri="http://schemas.openxmlformats.org/drawingml/2006/table">
            <a:tbl>
              <a:tblPr>
                <a:effectLst/>
              </a:tblPr>
              <a:tblGrid>
                <a:gridCol w="8305800">
                  <a:extLst>
                    <a:ext uri="{9D8B030D-6E8A-4147-A177-3AD203B41FA5}">
                      <a16:colId xmlns="" xmlns:a16="http://schemas.microsoft.com/office/drawing/2014/main" val="20000"/>
                    </a:ext>
                  </a:extLst>
                </a:gridCol>
                <a:gridCol w="7010400">
                  <a:extLst>
                    <a:ext uri="{9D8B030D-6E8A-4147-A177-3AD203B41FA5}">
                      <a16:colId xmlns="" xmlns:a16="http://schemas.microsoft.com/office/drawing/2014/main" val="20001"/>
                    </a:ext>
                  </a:extLst>
                </a:gridCol>
              </a:tblGrid>
              <a:tr h="946605">
                <a:tc>
                  <a:txBody>
                    <a:bodyPr/>
                    <a:lstStyle/>
                    <a:p>
                      <a:pPr algn="ctr" fontAlgn="b"/>
                      <a:r>
                        <a:rPr lang="el-GR" sz="2400" b="1" i="0" u="none" strike="noStrike" dirty="0">
                          <a:solidFill>
                            <a:srgbClr val="000000"/>
                          </a:solidFill>
                          <a:latin typeface="+mn-lt"/>
                        </a:rPr>
                        <a:t>ΠΕΡΙΦΕΡΕΙΑΚΗ ΕΝΟΤΗΤΑ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a:solidFill>
                            <a:srgbClr val="000000"/>
                          </a:solidFill>
                          <a:latin typeface="+mn-lt"/>
                        </a:rPr>
                        <a:t>Ποσό  Ενίσχυσης (εκατ. ευρώ)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0"/>
                  </a:ext>
                </a:extLst>
              </a:tr>
              <a:tr h="939281">
                <a:tc>
                  <a:txBody>
                    <a:bodyPr/>
                    <a:lstStyle/>
                    <a:p>
                      <a:pPr algn="ctr" fontAlgn="b"/>
                      <a:r>
                        <a:rPr lang="el-GR" sz="2200" b="1" i="0" u="none" strike="noStrike" dirty="0" smtClean="0">
                          <a:solidFill>
                            <a:srgbClr val="000000"/>
                          </a:solidFill>
                          <a:latin typeface="+mn-lt"/>
                        </a:rPr>
                        <a:t>ΒΟΙΩΤΙΑΣ</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146</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825075">
                <a:tc>
                  <a:txBody>
                    <a:bodyPr/>
                    <a:lstStyle/>
                    <a:p>
                      <a:pPr algn="ctr" fontAlgn="b"/>
                      <a:r>
                        <a:rPr lang="el-GR" sz="2200" b="1" i="0" u="none" strike="noStrike" dirty="0" smtClean="0">
                          <a:solidFill>
                            <a:srgbClr val="000000"/>
                          </a:solidFill>
                          <a:latin typeface="+mn-lt"/>
                        </a:rPr>
                        <a:t>ΕΥΒΟΙΑΣ</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187</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828736">
                <a:tc>
                  <a:txBody>
                    <a:bodyPr/>
                    <a:lstStyle/>
                    <a:p>
                      <a:pPr algn="ctr" fontAlgn="b"/>
                      <a:r>
                        <a:rPr lang="el-GR" sz="2200" b="1" i="0" u="none" strike="noStrike" dirty="0" smtClean="0">
                          <a:solidFill>
                            <a:srgbClr val="000000"/>
                          </a:solidFill>
                          <a:latin typeface="+mn-lt"/>
                        </a:rPr>
                        <a:t>ΕΥΡΥΤΑΝΙΑΣ</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8</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832399">
                <a:tc>
                  <a:txBody>
                    <a:bodyPr/>
                    <a:lstStyle/>
                    <a:p>
                      <a:pPr algn="ctr" fontAlgn="b"/>
                      <a:r>
                        <a:rPr lang="el-GR" sz="2200" b="1" i="0" u="none" strike="noStrike" dirty="0" smtClean="0">
                          <a:solidFill>
                            <a:srgbClr val="000000"/>
                          </a:solidFill>
                          <a:latin typeface="+mn-lt"/>
                        </a:rPr>
                        <a:t>ΦΘΙΩΤΙΔΟΣ</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112</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832399">
                <a:tc>
                  <a:txBody>
                    <a:bodyPr/>
                    <a:lstStyle/>
                    <a:p>
                      <a:pPr algn="ctr" fontAlgn="b"/>
                      <a:r>
                        <a:rPr lang="el-GR" sz="2200" b="1" i="0" u="none" strike="noStrike" dirty="0" smtClean="0">
                          <a:solidFill>
                            <a:srgbClr val="000000"/>
                          </a:solidFill>
                          <a:latin typeface="+mn-lt"/>
                        </a:rPr>
                        <a:t>ΦΩΚΙΔΟΣ</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l-GR" sz="2200" b="1" i="0" u="none" strike="noStrike" dirty="0" smtClean="0">
                          <a:solidFill>
                            <a:srgbClr val="000000"/>
                          </a:solidFill>
                          <a:latin typeface="+mn-lt"/>
                        </a:rPr>
                        <a:t>34</a:t>
                      </a:r>
                      <a:endParaRPr lang="el-GR" sz="2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266704">
                <a:tc>
                  <a:txBody>
                    <a:bodyPr/>
                    <a:lstStyle/>
                    <a:p>
                      <a:pPr algn="ctr" fontAlgn="ctr"/>
                      <a:r>
                        <a:rPr lang="el-GR" sz="2400" b="1" i="0" u="none" strike="noStrike" dirty="0">
                          <a:solidFill>
                            <a:srgbClr val="000000"/>
                          </a:solidFill>
                          <a:latin typeface="+mn-lt"/>
                        </a:rPr>
                        <a:t>ΠΕΡΙΦΕΡΕΙΑ</a:t>
                      </a:r>
                    </a:p>
                    <a:p>
                      <a:pPr algn="ctr" fontAlgn="ctr"/>
                      <a:r>
                        <a:rPr lang="el-GR" sz="2400" b="1" i="0" u="none" strike="noStrike" dirty="0" smtClean="0">
                          <a:solidFill>
                            <a:srgbClr val="000000"/>
                          </a:solidFill>
                          <a:latin typeface="+mn-lt"/>
                        </a:rPr>
                        <a:t>ΣΤΕΡΕΑΣ ΕΛΛΑΔΑΣ</a:t>
                      </a:r>
                      <a:endParaRPr lang="el-GR" sz="24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l-GR" sz="2400" b="1" i="0" u="none" strike="noStrike" dirty="0" smtClean="0">
                          <a:solidFill>
                            <a:srgbClr val="000000"/>
                          </a:solidFill>
                          <a:latin typeface="+mn-lt"/>
                        </a:rPr>
                        <a:t>487</a:t>
                      </a:r>
                      <a:endParaRPr lang="el-GR" sz="24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6"/>
                  </a:ext>
                </a:extLst>
              </a:tr>
            </a:tbl>
          </a:graphicData>
        </a:graphic>
      </p:graphicFrame>
      <p:pic>
        <p:nvPicPr>
          <p:cNvPr id="7" name="5 - Εικόνα" descr="ÎÏÎ¿ÏÎ­Î»ÎµÏÎ¼Î± ÎµÎ¹ÎºÏÎ½Î±Ï Î³Î¹Î± ÎµÎ¸Î½Î¿ÏÎ·Î¼Î¿ ÏÏÎ¿ÏÏÎ³ÎµÎ¹Î¿ Î¿Î¹ÎºÎ¿Î½Î¿Î¼Î¹ÎºÏÎ½"/>
          <p:cNvPicPr>
            <a:picLocks noChangeAspect="1" noChangeArrowheads="1"/>
          </p:cNvPicPr>
          <p:nvPr/>
        </p:nvPicPr>
        <p:blipFill>
          <a:blip r:embed="rId2" cstate="print"/>
          <a:srcRect/>
          <a:stretch>
            <a:fillRect/>
          </a:stretch>
        </p:blipFill>
        <p:spPr bwMode="auto">
          <a:xfrm>
            <a:off x="152400" y="266700"/>
            <a:ext cx="1104900" cy="10461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4240</TotalTime>
  <Words>1732</Words>
  <Application>Microsoft Office PowerPoint</Application>
  <PresentationFormat>Προσαρμογή</PresentationFormat>
  <Paragraphs>447</Paragraphs>
  <Slides>21</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Times New Roman</vt:lpstr>
      <vt:lpstr>Wingdings</vt:lpstr>
      <vt:lpstr>Georgia</vt: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m.rozakos</cp:lastModifiedBy>
  <cp:revision>12</cp:revision>
  <dcterms:created xsi:type="dcterms:W3CDTF">2006-08-16T00:00:00Z</dcterms:created>
  <dcterms:modified xsi:type="dcterms:W3CDTF">2021-04-15T15:27:41Z</dcterms:modified>
</cp:coreProperties>
</file>